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73" r:id="rId2"/>
    <p:sldMasterId id="2147484250" r:id="rId3"/>
  </p:sldMasterIdLst>
  <p:notesMasterIdLst>
    <p:notesMasterId r:id="rId56"/>
  </p:notesMasterIdLst>
  <p:handoutMasterIdLst>
    <p:handoutMasterId r:id="rId57"/>
  </p:handoutMasterIdLst>
  <p:sldIdLst>
    <p:sldId id="479" r:id="rId4"/>
    <p:sldId id="489" r:id="rId5"/>
    <p:sldId id="292" r:id="rId6"/>
    <p:sldId id="293" r:id="rId7"/>
    <p:sldId id="500" r:id="rId8"/>
    <p:sldId id="486" r:id="rId9"/>
    <p:sldId id="310" r:id="rId10"/>
    <p:sldId id="491" r:id="rId11"/>
    <p:sldId id="298" r:id="rId12"/>
    <p:sldId id="339" r:id="rId13"/>
    <p:sldId id="299" r:id="rId14"/>
    <p:sldId id="300" r:id="rId15"/>
    <p:sldId id="303" r:id="rId16"/>
    <p:sldId id="296" r:id="rId17"/>
    <p:sldId id="345" r:id="rId18"/>
    <p:sldId id="351" r:id="rId19"/>
    <p:sldId id="346" r:id="rId20"/>
    <p:sldId id="347" r:id="rId21"/>
    <p:sldId id="501" r:id="rId22"/>
    <p:sldId id="301" r:id="rId23"/>
    <p:sldId id="362" r:id="rId24"/>
    <p:sldId id="350" r:id="rId25"/>
    <p:sldId id="302" r:id="rId26"/>
    <p:sldId id="349" r:id="rId27"/>
    <p:sldId id="343" r:id="rId28"/>
    <p:sldId id="371" r:id="rId29"/>
    <p:sldId id="348" r:id="rId30"/>
    <p:sldId id="344" r:id="rId31"/>
    <p:sldId id="372" r:id="rId32"/>
    <p:sldId id="470" r:id="rId33"/>
    <p:sldId id="471" r:id="rId34"/>
    <p:sldId id="472" r:id="rId35"/>
    <p:sldId id="473" r:id="rId36"/>
    <p:sldId id="410" r:id="rId37"/>
    <p:sldId id="411" r:id="rId38"/>
    <p:sldId id="412" r:id="rId39"/>
    <p:sldId id="413" r:id="rId40"/>
    <p:sldId id="414" r:id="rId41"/>
    <p:sldId id="352" r:id="rId42"/>
    <p:sldId id="415" r:id="rId43"/>
    <p:sldId id="416" r:id="rId44"/>
    <p:sldId id="417" r:id="rId45"/>
    <p:sldId id="418" r:id="rId46"/>
    <p:sldId id="419" r:id="rId47"/>
    <p:sldId id="426" r:id="rId48"/>
    <p:sldId id="497" r:id="rId49"/>
    <p:sldId id="383" r:id="rId50"/>
    <p:sldId id="386" r:id="rId51"/>
    <p:sldId id="384" r:id="rId52"/>
    <p:sldId id="291" r:id="rId53"/>
    <p:sldId id="487" r:id="rId54"/>
    <p:sldId id="502" r:id="rId55"/>
  </p:sldIdLst>
  <p:sldSz cx="9144000" cy="6858000" type="screen4x3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D50"/>
    <a:srgbClr val="67BEB5"/>
    <a:srgbClr val="58B6C0"/>
    <a:srgbClr val="3D97A1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85" autoAdjust="0"/>
    <p:restoredTop sz="80272" autoAdjust="0"/>
  </p:normalViewPr>
  <p:slideViewPr>
    <p:cSldViewPr>
      <p:cViewPr varScale="1">
        <p:scale>
          <a:sx n="101" d="100"/>
          <a:sy n="101" d="100"/>
        </p:scale>
        <p:origin x="22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lance%20Budget%20Balanced%20Life\illustrations%20for%20manuscript\Ch6_Excel%20worksheets%20for%20manuscript%20-%20Spanis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lance%20Budget%20Balanced%20Life\illustrations%20for%20manuscript\Ch6_Excel%20worksheets%20for%20manuscript%20-%20Spanish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lance%20Budget%20Balanced%20Life\illustrations%20for%20manuscript\Ch9_investment%20and%20compound%20interest%20charts%20--%20Spanish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lance%20Budget%20Balanced%20Life\illustrations%20for%20manuscript\Ch9_investment%20and%20compound%20interest%20charts%20--%20Spanis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lance%20Budget%20Balanced%20Life\illustrations%20for%20manuscript\Ch9_investment%20and%20compound%20interest%20charts%20--%20Spanish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alance%20Budget%20Balanced%20Life\illustrations%20for%20manuscript\Ch9_investment%20and%20compound%20interest%20charts%20--%20Spanish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F-4943-81BD-BD0CFDCD08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F-4943-81BD-BD0CFDCD08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BF-4943-81BD-BD0CFDCD08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BF-4943-81BD-BD0CFDCD08AF}"/>
              </c:ext>
            </c:extLst>
          </c:dPt>
          <c:cat>
            <c:strRef>
              <c:f>Sheet1!$A$2:$A$5</c:f>
              <c:strCache>
                <c:ptCount val="4"/>
                <c:pt idx="0">
                  <c:v>Our portion</c:v>
                </c:pt>
                <c:pt idx="3">
                  <c:v>God's portion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6-4824-8921-DA688AD02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Gasto</a:t>
            </a:r>
            <a:r>
              <a:rPr lang="en-US" dirty="0"/>
              <a:t> </a:t>
            </a:r>
            <a:r>
              <a:rPr lang="en-US" dirty="0" err="1"/>
              <a:t>promedio</a:t>
            </a:r>
            <a:r>
              <a:rPr lang="en-US" dirty="0"/>
              <a:t> del </a:t>
            </a:r>
            <a:r>
              <a:rPr lang="en-US" dirty="0" err="1"/>
              <a:t>consumidor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'BLS Chart'!$K$4:$K$12</c:f>
              <c:strCache>
                <c:ptCount val="9"/>
                <c:pt idx="0">
                  <c:v>Donaciones</c:v>
                </c:pt>
                <c:pt idx="1">
                  <c:v>Vivienda</c:v>
                </c:pt>
                <c:pt idx="2">
                  <c:v>Alimentación</c:v>
                </c:pt>
                <c:pt idx="3">
                  <c:v>Transporte</c:v>
                </c:pt>
                <c:pt idx="4">
                  <c:v>Salud</c:v>
                </c:pt>
                <c:pt idx="5">
                  <c:v>Personal y familia</c:v>
                </c:pt>
                <c:pt idx="6">
                  <c:v>Otros</c:v>
                </c:pt>
                <c:pt idx="7">
                  <c:v>Impuestos</c:v>
                </c:pt>
                <c:pt idx="8">
                  <c:v>Ahorros</c:v>
                </c:pt>
              </c:strCache>
            </c:strRef>
          </c:cat>
          <c:val>
            <c:numRef>
              <c:f>'BLS Chart'!$L$4:$L$12</c:f>
              <c:numCache>
                <c:formatCode>0%</c:formatCode>
                <c:ptCount val="9"/>
                <c:pt idx="0">
                  <c:v>2.7900000000000001E-2</c:v>
                </c:pt>
                <c:pt idx="1">
                  <c:v>0.25290000000000001</c:v>
                </c:pt>
                <c:pt idx="2">
                  <c:v>9.6519999999999995E-2</c:v>
                </c:pt>
                <c:pt idx="3">
                  <c:v>0.1212</c:v>
                </c:pt>
                <c:pt idx="4">
                  <c:v>6.1800000000000001E-2</c:v>
                </c:pt>
                <c:pt idx="5">
                  <c:v>6.7400000000000002E-2</c:v>
                </c:pt>
                <c:pt idx="6">
                  <c:v>5.2699999999999997E-2</c:v>
                </c:pt>
                <c:pt idx="7">
                  <c:v>0.13800000000000001</c:v>
                </c:pt>
                <c:pt idx="8">
                  <c:v>0.18159999999999998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9-F24A-BEAC-1C1C2B4711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55845400"/>
        <c:axId val="455848680"/>
      </c:barChart>
      <c:catAx>
        <c:axId val="455845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848680"/>
        <c:crosses val="autoZero"/>
        <c:auto val="1"/>
        <c:lblAlgn val="ctr"/>
        <c:lblOffset val="100"/>
        <c:noMultiLvlLbl val="0"/>
      </c:catAx>
      <c:valAx>
        <c:axId val="455848680"/>
        <c:scaling>
          <c:orientation val="minMax"/>
          <c:max val="0.26"/>
          <c:min val="0"/>
        </c:scaling>
        <c:delete val="0"/>
        <c:axPos val="t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84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3945756780404"/>
          <c:y val="0.14624657100654145"/>
          <c:w val="0.47087664041994753"/>
          <c:h val="0.7471762863584366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99-C345-AD00-8CCB90AA5E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99-C345-AD00-8CCB90AA5E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D99-C345-AD00-8CCB90AA5E6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5340857392825893"/>
                      <c:h val="0.169515893846602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99-C345-AD00-8CCB90AA5E6D}"/>
                </c:ext>
              </c:extLst>
            </c:dLbl>
            <c:dLbl>
              <c:idx val="1"/>
              <c:layout>
                <c:manualLayout>
                  <c:x val="2.0679022396725186E-2"/>
                  <c:y val="3.5318391765695734E-7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965C9A-4BE0-442C-B252-C1BFA93EDFA5}" type="CATEGORYNAME">
                      <a:rPr lang="en-US" sz="1200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38928B04-0682-4274-A135-11FF03E4F3E8}" type="PERCENTAGE">
                      <a:rPr lang="en-US" sz="1200" baseline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06493538686468"/>
                      <c:h val="0.2949894503963782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99-C345-AD00-8CCB90AA5E6D}"/>
                </c:ext>
              </c:extLst>
            </c:dLbl>
            <c:dLbl>
              <c:idx val="2"/>
              <c:tx>
                <c:rich>
                  <a:bodyPr rot="3180000" spcFirstLastPara="1" vertOverflow="ellipsis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1C6BEA5-6A3D-4602-8AF6-FFF8E1C72BFC}" type="CATEGORYNAME">
                      <a:rPr lang="en-US" sz="1200"/>
                      <a:pPr>
                        <a:defRPr/>
                      </a:pPr>
                      <a:t>[CATEGORY NAME]</a:t>
                    </a:fld>
                    <a:r>
                      <a:rPr lang="en-US" sz="1200" baseline="0"/>
                      <a:t>
</a:t>
                    </a:r>
                    <a:fld id="{DD231F9A-913D-45CC-AACD-D6600DECEE2A}" type="PERCENTAGE">
                      <a:rPr lang="en-US" sz="1200" baseline="0"/>
                      <a:pPr>
                        <a:defRPr/>
                      </a:pPr>
                      <a:t>[PERCENTAGE]</a:t>
                    </a:fld>
                    <a:endParaRPr lang="en-US" sz="12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3180000" spcFirstLastPara="1" vertOverflow="ellipsis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98622047244095"/>
                      <c:h val="0.203564814814814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D99-C345-AD00-8CCB90AA5E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'50-30-20 Chart'!$B$3:$B$5</c:f>
              <c:strCache>
                <c:ptCount val="3"/>
                <c:pt idx="0">
                  <c:v>Ahorros</c:v>
                </c:pt>
                <c:pt idx="1">
                  <c:v>Necesidades</c:v>
                </c:pt>
                <c:pt idx="2">
                  <c:v>Deseos</c:v>
                </c:pt>
              </c:strCache>
            </c:strRef>
          </c:cat>
          <c:val>
            <c:numRef>
              <c:f>'50-30-20 Chart'!$C$3:$C$5</c:f>
              <c:numCache>
                <c:formatCode>General</c:formatCode>
                <c:ptCount val="3"/>
                <c:pt idx="0">
                  <c:v>20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99-C345-AD00-8CCB90AA5E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8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8251678443109"/>
          <c:y val="0.41391561071195299"/>
          <c:w val="0.78924060952091357"/>
          <c:h val="0.51137165251469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'compound interest short'!$A$3:$A$11</c:f>
              <c:strCache>
                <c:ptCount val="9"/>
                <c:pt idx="0">
                  <c:v>Año 5</c:v>
                </c:pt>
                <c:pt idx="1">
                  <c:v>Año 10</c:v>
                </c:pt>
                <c:pt idx="2">
                  <c:v>Año 15</c:v>
                </c:pt>
                <c:pt idx="3">
                  <c:v>Año 20</c:v>
                </c:pt>
                <c:pt idx="4">
                  <c:v>Año 25</c:v>
                </c:pt>
                <c:pt idx="5">
                  <c:v>Año 30</c:v>
                </c:pt>
                <c:pt idx="6">
                  <c:v>Año 35</c:v>
                </c:pt>
                <c:pt idx="7">
                  <c:v>Año 40</c:v>
                </c:pt>
                <c:pt idx="8">
                  <c:v>Año 45</c:v>
                </c:pt>
              </c:strCache>
            </c:strRef>
          </c:cat>
          <c:val>
            <c:numRef>
              <c:f>'compound interest short'!$B$3:$B$11</c:f>
              <c:numCache>
                <c:formatCode>_("$"* #,##0_);_("$"* \(#,##0\);_("$"* "-"??_);_(@_)</c:formatCode>
                <c:ptCount val="9"/>
                <c:pt idx="0">
                  <c:v>24492.28</c:v>
                </c:pt>
                <c:pt idx="1">
                  <c:v>36489.72</c:v>
                </c:pt>
                <c:pt idx="2">
                  <c:v>54364.05</c:v>
                </c:pt>
                <c:pt idx="3">
                  <c:v>80994.05</c:v>
                </c:pt>
                <c:pt idx="4">
                  <c:v>120668.63</c:v>
                </c:pt>
                <c:pt idx="5">
                  <c:v>179777.64</c:v>
                </c:pt>
                <c:pt idx="6">
                  <c:v>267840.95</c:v>
                </c:pt>
                <c:pt idx="7">
                  <c:v>399041.69</c:v>
                </c:pt>
                <c:pt idx="8">
                  <c:v>594510.56000000006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2F-8B4C-8E2F-F8B7DF033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414202696"/>
        <c:axId val="414199088"/>
      </c:barChart>
      <c:catAx>
        <c:axId val="41420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99088"/>
        <c:crosses val="autoZero"/>
        <c:auto val="1"/>
        <c:lblAlgn val="ctr"/>
        <c:lblOffset val="100"/>
        <c:tickLblSkip val="2"/>
        <c:noMultiLvlLbl val="0"/>
      </c:catAx>
      <c:valAx>
        <c:axId val="414199088"/>
        <c:scaling>
          <c:orientation val="minMax"/>
          <c:max val="6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0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202696"/>
        <c:crosses val="autoZero"/>
        <c:crossBetween val="between"/>
        <c:majorUnit val="1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 dirty="0">
                <a:solidFill>
                  <a:srgbClr val="78BD50"/>
                </a:solidFill>
                <a:effectLst/>
              </a:rPr>
              <a:t>Valor total: $490.850</a:t>
            </a:r>
            <a:endParaRPr lang="en-US" sz="2400" dirty="0">
              <a:solidFill>
                <a:srgbClr val="78BD50"/>
              </a:solidFill>
              <a:effectLst/>
            </a:endParaRPr>
          </a:p>
        </c:rich>
      </c:tx>
      <c:layout>
        <c:manualLayout>
          <c:xMode val="edge"/>
          <c:yMode val="edge"/>
          <c:x val="0.15488588436973885"/>
          <c:y val="0.308582625734813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57735271702511"/>
          <c:y val="0.42388634879163944"/>
          <c:w val="0.80690016106150864"/>
          <c:h val="0.501400914435009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'compound interest short'!$F$3:$F$6</c:f>
              <c:strCache>
                <c:ptCount val="4"/>
                <c:pt idx="0">
                  <c:v>Año 5</c:v>
                </c:pt>
                <c:pt idx="1">
                  <c:v>Año 10</c:v>
                </c:pt>
                <c:pt idx="2">
                  <c:v>Año 15</c:v>
                </c:pt>
                <c:pt idx="3">
                  <c:v>Año 20</c:v>
                </c:pt>
              </c:strCache>
            </c:strRef>
          </c:cat>
          <c:val>
            <c:numRef>
              <c:f>'compound interest short'!$G$3:$G$6</c:f>
              <c:numCache>
                <c:formatCode>_("$"* #,##0_);_("$"* \(#,##0\);_("$"* "-"??_);_(@_)</c:formatCode>
                <c:ptCount val="4"/>
                <c:pt idx="0">
                  <c:v>61230.71</c:v>
                </c:pt>
                <c:pt idx="1">
                  <c:v>152455.01999999999</c:v>
                </c:pt>
                <c:pt idx="2">
                  <c:v>288365.17</c:v>
                </c:pt>
                <c:pt idx="3">
                  <c:v>490850.33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E-764D-A27D-16089B304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184984"/>
        <c:axId val="414184656"/>
      </c:barChart>
      <c:catAx>
        <c:axId val="41418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84656"/>
        <c:crosses val="autoZero"/>
        <c:auto val="1"/>
        <c:lblAlgn val="ctr"/>
        <c:lblOffset val="100"/>
        <c:noMultiLvlLbl val="0"/>
      </c:catAx>
      <c:valAx>
        <c:axId val="414184656"/>
        <c:scaling>
          <c:orientation val="minMax"/>
          <c:max val="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0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84984"/>
        <c:crosses val="autoZero"/>
        <c:crossBetween val="between"/>
        <c:majorUnit val="125000"/>
        <c:minorUnit val="2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8251678443109"/>
          <c:y val="0.41391561071195299"/>
          <c:w val="0.78924060952091357"/>
          <c:h val="0.51137165251469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'compound interest short'!$A$3:$A$11</c:f>
              <c:strCache>
                <c:ptCount val="9"/>
                <c:pt idx="0">
                  <c:v>Año 5</c:v>
                </c:pt>
                <c:pt idx="1">
                  <c:v>Año 10</c:v>
                </c:pt>
                <c:pt idx="2">
                  <c:v>Año 15</c:v>
                </c:pt>
                <c:pt idx="3">
                  <c:v>Año 20</c:v>
                </c:pt>
                <c:pt idx="4">
                  <c:v>Año 25</c:v>
                </c:pt>
                <c:pt idx="5">
                  <c:v>Año 30</c:v>
                </c:pt>
                <c:pt idx="6">
                  <c:v>Año 35</c:v>
                </c:pt>
                <c:pt idx="7">
                  <c:v>Año 40</c:v>
                </c:pt>
                <c:pt idx="8">
                  <c:v>Año 45</c:v>
                </c:pt>
              </c:strCache>
            </c:strRef>
          </c:cat>
          <c:val>
            <c:numRef>
              <c:f>'compound interest short'!$B$3:$B$11</c:f>
              <c:numCache>
                <c:formatCode>_("$"* #,##0_);_("$"* \(#,##0\);_("$"* "-"??_);_(@_)</c:formatCode>
                <c:ptCount val="9"/>
                <c:pt idx="0">
                  <c:v>24492.28</c:v>
                </c:pt>
                <c:pt idx="1">
                  <c:v>36489.72</c:v>
                </c:pt>
                <c:pt idx="2">
                  <c:v>54364.05</c:v>
                </c:pt>
                <c:pt idx="3">
                  <c:v>80994.05</c:v>
                </c:pt>
                <c:pt idx="4">
                  <c:v>120668.63</c:v>
                </c:pt>
                <c:pt idx="5">
                  <c:v>179777.64</c:v>
                </c:pt>
                <c:pt idx="6">
                  <c:v>267840.95</c:v>
                </c:pt>
                <c:pt idx="7">
                  <c:v>399041.69</c:v>
                </c:pt>
                <c:pt idx="8">
                  <c:v>594510.56000000006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B5-7C47-BF81-A5FC704B3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414202696"/>
        <c:axId val="414199088"/>
      </c:barChart>
      <c:catAx>
        <c:axId val="41420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99088"/>
        <c:crosses val="autoZero"/>
        <c:auto val="1"/>
        <c:lblAlgn val="ctr"/>
        <c:lblOffset val="100"/>
        <c:tickLblSkip val="2"/>
        <c:noMultiLvlLbl val="0"/>
      </c:catAx>
      <c:valAx>
        <c:axId val="414199088"/>
        <c:scaling>
          <c:orientation val="minMax"/>
          <c:max val="6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0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202696"/>
        <c:crosses val="autoZero"/>
        <c:crossBetween val="between"/>
        <c:majorUnit val="1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 dirty="0" err="1">
                <a:solidFill>
                  <a:srgbClr val="78BD50"/>
                </a:solidFill>
                <a:effectLst/>
              </a:rPr>
              <a:t>Inversión</a:t>
            </a:r>
            <a:r>
              <a:rPr lang="en-US" sz="2400" b="0" i="0" baseline="0" dirty="0">
                <a:solidFill>
                  <a:srgbClr val="78BD50"/>
                </a:solidFill>
                <a:effectLst/>
              </a:rPr>
              <a:t> de Aaron: $200.000</a:t>
            </a:r>
            <a:endParaRPr lang="en-US" sz="2400" dirty="0">
              <a:solidFill>
                <a:srgbClr val="78BD50"/>
              </a:solidFill>
              <a:effectLst/>
            </a:endParaRPr>
          </a:p>
          <a:p>
            <a:pPr>
              <a:defRPr/>
            </a:pPr>
            <a:r>
              <a:rPr lang="en-US" sz="2400" b="0" i="0" baseline="0" dirty="0">
                <a:solidFill>
                  <a:srgbClr val="78BD50"/>
                </a:solidFill>
                <a:effectLst/>
              </a:rPr>
              <a:t>Valor total con </a:t>
            </a:r>
            <a:r>
              <a:rPr lang="en-US" sz="2400" b="0" i="0" baseline="0" dirty="0" err="1">
                <a:solidFill>
                  <a:srgbClr val="78BD50"/>
                </a:solidFill>
                <a:effectLst/>
              </a:rPr>
              <a:t>interés</a:t>
            </a:r>
            <a:r>
              <a:rPr lang="en-US" sz="2400" b="0" i="0" baseline="0" dirty="0">
                <a:solidFill>
                  <a:srgbClr val="78BD50"/>
                </a:solidFill>
                <a:effectLst/>
              </a:rPr>
              <a:t>: $490.850</a:t>
            </a:r>
            <a:endParaRPr lang="en-US" sz="2400" dirty="0">
              <a:solidFill>
                <a:srgbClr val="78BD5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957735271702511"/>
          <c:y val="0.42388634879163944"/>
          <c:w val="0.80690016106150864"/>
          <c:h val="0.501400914435009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'compound interest short'!$F$3:$F$6</c:f>
              <c:strCache>
                <c:ptCount val="4"/>
                <c:pt idx="0">
                  <c:v>Año 5</c:v>
                </c:pt>
                <c:pt idx="1">
                  <c:v>Año 10</c:v>
                </c:pt>
                <c:pt idx="2">
                  <c:v>Año 15</c:v>
                </c:pt>
                <c:pt idx="3">
                  <c:v>Año 20</c:v>
                </c:pt>
              </c:strCache>
            </c:strRef>
          </c:cat>
          <c:val>
            <c:numRef>
              <c:f>'compound interest short'!$G$3:$G$6</c:f>
              <c:numCache>
                <c:formatCode>_("$"* #,##0_);_("$"* \(#,##0\);_("$"* "-"??_);_(@_)</c:formatCode>
                <c:ptCount val="4"/>
                <c:pt idx="0">
                  <c:v>61230.71</c:v>
                </c:pt>
                <c:pt idx="1">
                  <c:v>152455.01999999999</c:v>
                </c:pt>
                <c:pt idx="2">
                  <c:v>288365.17</c:v>
                </c:pt>
                <c:pt idx="3">
                  <c:v>490850.33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7-AE44-B65B-B3C79CC0A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184984"/>
        <c:axId val="414184656"/>
      </c:barChart>
      <c:catAx>
        <c:axId val="41418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84656"/>
        <c:crosses val="autoZero"/>
        <c:auto val="1"/>
        <c:lblAlgn val="ctr"/>
        <c:lblOffset val="100"/>
        <c:noMultiLvlLbl val="0"/>
      </c:catAx>
      <c:valAx>
        <c:axId val="414184656"/>
        <c:scaling>
          <c:orientation val="minMax"/>
          <c:max val="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0&quot;??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184984"/>
        <c:crosses val="autoZero"/>
        <c:crossBetween val="between"/>
        <c:majorUnit val="125000"/>
        <c:minorUnit val="2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A3A39-641C-4A32-A917-C3E6C492AE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2B445A-F2FF-495E-AD02-EB593FB0BBFF}">
      <dgm:prSet/>
      <dgm:spPr/>
      <dgm:t>
        <a:bodyPr/>
        <a:lstStyle/>
        <a:p>
          <a:r>
            <a:rPr lang="en-US" dirty="0" err="1"/>
            <a:t>Facturas</a:t>
          </a:r>
          <a:r>
            <a:rPr lang="en-US" dirty="0"/>
            <a:t> </a:t>
          </a:r>
          <a:r>
            <a:rPr lang="en-US" dirty="0" err="1"/>
            <a:t>vencidas</a:t>
          </a:r>
          <a:endParaRPr lang="en-US" dirty="0"/>
        </a:p>
      </dgm:t>
    </dgm:pt>
    <dgm:pt modelId="{120D8D90-778B-44BA-A3A2-176673654A0F}" type="parTrans" cxnId="{1E6B8176-5032-499E-8AD2-DA496291D5E0}">
      <dgm:prSet/>
      <dgm:spPr/>
      <dgm:t>
        <a:bodyPr/>
        <a:lstStyle/>
        <a:p>
          <a:endParaRPr lang="en-US"/>
        </a:p>
      </dgm:t>
    </dgm:pt>
    <dgm:pt modelId="{F90671D7-28F4-4F0D-AE8A-2530CE085EAA}" type="sibTrans" cxnId="{1E6B8176-5032-499E-8AD2-DA496291D5E0}">
      <dgm:prSet/>
      <dgm:spPr/>
      <dgm:t>
        <a:bodyPr/>
        <a:lstStyle/>
        <a:p>
          <a:endParaRPr lang="en-US"/>
        </a:p>
      </dgm:t>
    </dgm:pt>
    <dgm:pt modelId="{7B169670-E5B5-4CF6-B26D-24903CA8B68C}">
      <dgm:prSet/>
      <dgm:spPr>
        <a:solidFill>
          <a:srgbClr val="3D97A1"/>
        </a:solidFill>
      </dgm:spPr>
      <dgm:t>
        <a:bodyPr/>
        <a:lstStyle/>
        <a:p>
          <a:r>
            <a:rPr lang="en-US" dirty="0" err="1"/>
            <a:t>Estrés</a:t>
          </a:r>
          <a:r>
            <a:rPr lang="en-US" dirty="0"/>
            <a:t> y </a:t>
          </a:r>
          <a:r>
            <a:rPr lang="en-US" dirty="0" err="1"/>
            <a:t>ansiedad</a:t>
          </a:r>
          <a:endParaRPr lang="en-US" dirty="0"/>
        </a:p>
      </dgm:t>
    </dgm:pt>
    <dgm:pt modelId="{FFB3095C-A94F-4EF2-A333-8F983A616D2E}" type="parTrans" cxnId="{7CB70FA9-C1B2-483C-AF89-7A5A09F605B6}">
      <dgm:prSet/>
      <dgm:spPr/>
      <dgm:t>
        <a:bodyPr/>
        <a:lstStyle/>
        <a:p>
          <a:endParaRPr lang="en-US"/>
        </a:p>
      </dgm:t>
    </dgm:pt>
    <dgm:pt modelId="{70F562C8-DFD8-48E2-B694-45B47C458DDD}" type="sibTrans" cxnId="{7CB70FA9-C1B2-483C-AF89-7A5A09F605B6}">
      <dgm:prSet/>
      <dgm:spPr/>
      <dgm:t>
        <a:bodyPr/>
        <a:lstStyle/>
        <a:p>
          <a:endParaRPr lang="en-US"/>
        </a:p>
      </dgm:t>
    </dgm:pt>
    <dgm:pt modelId="{E655C9A5-8483-4505-B5C4-A67771544B98}">
      <dgm:prSet/>
      <dgm:spPr/>
      <dgm:t>
        <a:bodyPr/>
        <a:lstStyle/>
        <a:p>
          <a:r>
            <a:rPr lang="en-US" dirty="0" err="1"/>
            <a:t>Juegos</a:t>
          </a:r>
          <a:r>
            <a:rPr lang="en-US" dirty="0"/>
            <a:t> de azar, </a:t>
          </a:r>
          <a:r>
            <a:rPr lang="en-US" dirty="0" err="1"/>
            <a:t>inversiones</a:t>
          </a:r>
          <a:r>
            <a:rPr lang="en-US" dirty="0"/>
            <a:t> </a:t>
          </a:r>
          <a:r>
            <a:rPr lang="en-US" dirty="0" err="1"/>
            <a:t>arriesgadas</a:t>
          </a:r>
          <a:endParaRPr lang="en-US" dirty="0"/>
        </a:p>
      </dgm:t>
    </dgm:pt>
    <dgm:pt modelId="{5D258649-58A2-432D-AD89-8AE30BF94D20}" type="parTrans" cxnId="{A9117827-0D43-4F5A-BE1F-E571F04FD822}">
      <dgm:prSet/>
      <dgm:spPr/>
      <dgm:t>
        <a:bodyPr/>
        <a:lstStyle/>
        <a:p>
          <a:endParaRPr lang="en-US"/>
        </a:p>
      </dgm:t>
    </dgm:pt>
    <dgm:pt modelId="{59112341-6F93-44DB-82CC-D1CDFCCDC7B9}" type="sibTrans" cxnId="{A9117827-0D43-4F5A-BE1F-E571F04FD822}">
      <dgm:prSet/>
      <dgm:spPr/>
      <dgm:t>
        <a:bodyPr/>
        <a:lstStyle/>
        <a:p>
          <a:endParaRPr lang="en-US"/>
        </a:p>
      </dgm:t>
    </dgm:pt>
    <dgm:pt modelId="{410C41BC-1C66-4913-9C66-042DD19D6C2A}">
      <dgm:prSet/>
      <dgm:spPr>
        <a:solidFill>
          <a:srgbClr val="3D97A1"/>
        </a:solidFill>
      </dgm:spPr>
      <dgm:t>
        <a:bodyPr/>
        <a:lstStyle/>
        <a:p>
          <a:r>
            <a:rPr lang="en-US" dirty="0" err="1"/>
            <a:t>Engaño</a:t>
          </a:r>
          <a:endParaRPr lang="en-US" dirty="0"/>
        </a:p>
      </dgm:t>
    </dgm:pt>
    <dgm:pt modelId="{330B3E74-7094-4317-BFBD-1C4D4C79F5EF}" type="parTrans" cxnId="{4C01380A-F258-471B-AE90-68543E62F210}">
      <dgm:prSet/>
      <dgm:spPr/>
      <dgm:t>
        <a:bodyPr/>
        <a:lstStyle/>
        <a:p>
          <a:endParaRPr lang="en-US"/>
        </a:p>
      </dgm:t>
    </dgm:pt>
    <dgm:pt modelId="{0D270BA3-26E0-4B6E-B73A-17A552DD555C}" type="sibTrans" cxnId="{4C01380A-F258-471B-AE90-68543E62F210}">
      <dgm:prSet/>
      <dgm:spPr/>
      <dgm:t>
        <a:bodyPr/>
        <a:lstStyle/>
        <a:p>
          <a:endParaRPr lang="en-US"/>
        </a:p>
      </dgm:t>
    </dgm:pt>
    <dgm:pt modelId="{346B9B11-DC40-4B29-BA23-033B28617514}">
      <dgm:prSet/>
      <dgm:spPr/>
      <dgm:t>
        <a:bodyPr/>
        <a:lstStyle/>
        <a:p>
          <a:r>
            <a:rPr lang="en-US" dirty="0" err="1"/>
            <a:t>Avaricia</a:t>
          </a:r>
          <a:endParaRPr lang="en-US" dirty="0"/>
        </a:p>
      </dgm:t>
    </dgm:pt>
    <dgm:pt modelId="{FDA0B495-C6C5-4266-BA6B-D7F87E3CB74A}" type="parTrans" cxnId="{EF02046E-E2F6-4997-BE38-37470A9569B5}">
      <dgm:prSet/>
      <dgm:spPr/>
      <dgm:t>
        <a:bodyPr/>
        <a:lstStyle/>
        <a:p>
          <a:endParaRPr lang="en-US"/>
        </a:p>
      </dgm:t>
    </dgm:pt>
    <dgm:pt modelId="{570E44F8-766E-4AE1-87AC-8E3C76F2BB6B}" type="sibTrans" cxnId="{EF02046E-E2F6-4997-BE38-37470A9569B5}">
      <dgm:prSet/>
      <dgm:spPr/>
      <dgm:t>
        <a:bodyPr/>
        <a:lstStyle/>
        <a:p>
          <a:endParaRPr lang="en-US"/>
        </a:p>
      </dgm:t>
    </dgm:pt>
    <dgm:pt modelId="{91FA1E5D-E06E-44FD-A7CF-9865094E8B36}">
      <dgm:prSet/>
      <dgm:spPr>
        <a:solidFill>
          <a:srgbClr val="3D97A1"/>
        </a:solidFill>
      </dgm:spPr>
      <dgm:t>
        <a:bodyPr/>
        <a:lstStyle/>
        <a:p>
          <a:r>
            <a:rPr lang="en-US" dirty="0" err="1"/>
            <a:t>Codicia</a:t>
          </a:r>
          <a:endParaRPr lang="en-US" dirty="0"/>
        </a:p>
      </dgm:t>
    </dgm:pt>
    <dgm:pt modelId="{6FD00D54-D196-44FC-9182-F437CF8000E4}" type="parTrans" cxnId="{3518B1BC-E533-43A8-B756-275D4A9F315C}">
      <dgm:prSet/>
      <dgm:spPr/>
      <dgm:t>
        <a:bodyPr/>
        <a:lstStyle/>
        <a:p>
          <a:endParaRPr lang="en-US"/>
        </a:p>
      </dgm:t>
    </dgm:pt>
    <dgm:pt modelId="{1BB2EB3E-DD45-4EC4-9BCB-05B54BE2BCFB}" type="sibTrans" cxnId="{3518B1BC-E533-43A8-B756-275D4A9F315C}">
      <dgm:prSet/>
      <dgm:spPr/>
      <dgm:t>
        <a:bodyPr/>
        <a:lstStyle/>
        <a:p>
          <a:endParaRPr lang="en-US"/>
        </a:p>
      </dgm:t>
    </dgm:pt>
    <dgm:pt modelId="{690BC164-6A56-4DBA-A3AF-B7308427BD08}" type="pres">
      <dgm:prSet presAssocID="{3DEA3A39-641C-4A32-A917-C3E6C492AE58}" presName="diagram" presStyleCnt="0">
        <dgm:presLayoutVars>
          <dgm:dir/>
          <dgm:resizeHandles val="exact"/>
        </dgm:presLayoutVars>
      </dgm:prSet>
      <dgm:spPr/>
    </dgm:pt>
    <dgm:pt modelId="{5E970B58-7226-4785-9F81-8BEDE34FCAEA}" type="pres">
      <dgm:prSet presAssocID="{872B445A-F2FF-495E-AD02-EB593FB0BBFF}" presName="node" presStyleLbl="node1" presStyleIdx="0" presStyleCnt="6">
        <dgm:presLayoutVars>
          <dgm:bulletEnabled val="1"/>
        </dgm:presLayoutVars>
      </dgm:prSet>
      <dgm:spPr/>
    </dgm:pt>
    <dgm:pt modelId="{57B9B42C-6EA4-4D38-8FD2-A0000C43BE3B}" type="pres">
      <dgm:prSet presAssocID="{F90671D7-28F4-4F0D-AE8A-2530CE085EAA}" presName="sibTrans" presStyleCnt="0"/>
      <dgm:spPr/>
    </dgm:pt>
    <dgm:pt modelId="{1AE5E6CB-B162-4A8A-9CB2-98296F081F77}" type="pres">
      <dgm:prSet presAssocID="{7B169670-E5B5-4CF6-B26D-24903CA8B68C}" presName="node" presStyleLbl="node1" presStyleIdx="1" presStyleCnt="6">
        <dgm:presLayoutVars>
          <dgm:bulletEnabled val="1"/>
        </dgm:presLayoutVars>
      </dgm:prSet>
      <dgm:spPr/>
    </dgm:pt>
    <dgm:pt modelId="{354152AD-F0A2-45D1-BB64-015B2FD072D5}" type="pres">
      <dgm:prSet presAssocID="{70F562C8-DFD8-48E2-B694-45B47C458DDD}" presName="sibTrans" presStyleCnt="0"/>
      <dgm:spPr/>
    </dgm:pt>
    <dgm:pt modelId="{2118A38F-05AB-4334-8E09-28594AA2FE55}" type="pres">
      <dgm:prSet presAssocID="{E655C9A5-8483-4505-B5C4-A67771544B98}" presName="node" presStyleLbl="node1" presStyleIdx="2" presStyleCnt="6">
        <dgm:presLayoutVars>
          <dgm:bulletEnabled val="1"/>
        </dgm:presLayoutVars>
      </dgm:prSet>
      <dgm:spPr/>
    </dgm:pt>
    <dgm:pt modelId="{3BF25375-C5C8-4974-AA0A-F3A02BDE2ED8}" type="pres">
      <dgm:prSet presAssocID="{59112341-6F93-44DB-82CC-D1CDFCCDC7B9}" presName="sibTrans" presStyleCnt="0"/>
      <dgm:spPr/>
    </dgm:pt>
    <dgm:pt modelId="{B4BEAD67-6E48-4E48-8789-0ACCB38FB426}" type="pres">
      <dgm:prSet presAssocID="{410C41BC-1C66-4913-9C66-042DD19D6C2A}" presName="node" presStyleLbl="node1" presStyleIdx="3" presStyleCnt="6">
        <dgm:presLayoutVars>
          <dgm:bulletEnabled val="1"/>
        </dgm:presLayoutVars>
      </dgm:prSet>
      <dgm:spPr/>
    </dgm:pt>
    <dgm:pt modelId="{E7247C8F-DED4-42E2-9E27-E4A7686DE16F}" type="pres">
      <dgm:prSet presAssocID="{0D270BA3-26E0-4B6E-B73A-17A552DD555C}" presName="sibTrans" presStyleCnt="0"/>
      <dgm:spPr/>
    </dgm:pt>
    <dgm:pt modelId="{38036B6A-F79B-4E6A-B5F0-8F1257514BEB}" type="pres">
      <dgm:prSet presAssocID="{346B9B11-DC40-4B29-BA23-033B28617514}" presName="node" presStyleLbl="node1" presStyleIdx="4" presStyleCnt="6">
        <dgm:presLayoutVars>
          <dgm:bulletEnabled val="1"/>
        </dgm:presLayoutVars>
      </dgm:prSet>
      <dgm:spPr/>
    </dgm:pt>
    <dgm:pt modelId="{7F09D396-0A38-4A1E-8B6E-0E41982DB5A0}" type="pres">
      <dgm:prSet presAssocID="{570E44F8-766E-4AE1-87AC-8E3C76F2BB6B}" presName="sibTrans" presStyleCnt="0"/>
      <dgm:spPr/>
    </dgm:pt>
    <dgm:pt modelId="{050EC252-EC9A-44A0-877F-F9A6777C6142}" type="pres">
      <dgm:prSet presAssocID="{91FA1E5D-E06E-44FD-A7CF-9865094E8B36}" presName="node" presStyleLbl="node1" presStyleIdx="5" presStyleCnt="6">
        <dgm:presLayoutVars>
          <dgm:bulletEnabled val="1"/>
        </dgm:presLayoutVars>
      </dgm:prSet>
      <dgm:spPr/>
    </dgm:pt>
  </dgm:ptLst>
  <dgm:cxnLst>
    <dgm:cxn modelId="{4C01380A-F258-471B-AE90-68543E62F210}" srcId="{3DEA3A39-641C-4A32-A917-C3E6C492AE58}" destId="{410C41BC-1C66-4913-9C66-042DD19D6C2A}" srcOrd="3" destOrd="0" parTransId="{330B3E74-7094-4317-BFBD-1C4D4C79F5EF}" sibTransId="{0D270BA3-26E0-4B6E-B73A-17A552DD555C}"/>
    <dgm:cxn modelId="{08750A1B-D7E0-4CF8-A0CD-3F0BE0AC3DDD}" type="presOf" srcId="{410C41BC-1C66-4913-9C66-042DD19D6C2A}" destId="{B4BEAD67-6E48-4E48-8789-0ACCB38FB426}" srcOrd="0" destOrd="0" presId="urn:microsoft.com/office/officeart/2005/8/layout/default"/>
    <dgm:cxn modelId="{A9117827-0D43-4F5A-BE1F-E571F04FD822}" srcId="{3DEA3A39-641C-4A32-A917-C3E6C492AE58}" destId="{E655C9A5-8483-4505-B5C4-A67771544B98}" srcOrd="2" destOrd="0" parTransId="{5D258649-58A2-432D-AD89-8AE30BF94D20}" sibTransId="{59112341-6F93-44DB-82CC-D1CDFCCDC7B9}"/>
    <dgm:cxn modelId="{86A28034-2B95-4184-9400-024F85C47103}" type="presOf" srcId="{872B445A-F2FF-495E-AD02-EB593FB0BBFF}" destId="{5E970B58-7226-4785-9F81-8BEDE34FCAEA}" srcOrd="0" destOrd="0" presId="urn:microsoft.com/office/officeart/2005/8/layout/default"/>
    <dgm:cxn modelId="{59842B37-CB0E-4A63-A8AC-5DD2DBE5FA98}" type="presOf" srcId="{346B9B11-DC40-4B29-BA23-033B28617514}" destId="{38036B6A-F79B-4E6A-B5F0-8F1257514BEB}" srcOrd="0" destOrd="0" presId="urn:microsoft.com/office/officeart/2005/8/layout/default"/>
    <dgm:cxn modelId="{965A2439-A1C8-4E99-83A5-A2F56A789844}" type="presOf" srcId="{7B169670-E5B5-4CF6-B26D-24903CA8B68C}" destId="{1AE5E6CB-B162-4A8A-9CB2-98296F081F77}" srcOrd="0" destOrd="0" presId="urn:microsoft.com/office/officeart/2005/8/layout/default"/>
    <dgm:cxn modelId="{57758A4F-AD97-40F1-A2CF-F3E76E3DEF20}" type="presOf" srcId="{3DEA3A39-641C-4A32-A917-C3E6C492AE58}" destId="{690BC164-6A56-4DBA-A3AF-B7308427BD08}" srcOrd="0" destOrd="0" presId="urn:microsoft.com/office/officeart/2005/8/layout/default"/>
    <dgm:cxn modelId="{EF02046E-E2F6-4997-BE38-37470A9569B5}" srcId="{3DEA3A39-641C-4A32-A917-C3E6C492AE58}" destId="{346B9B11-DC40-4B29-BA23-033B28617514}" srcOrd="4" destOrd="0" parTransId="{FDA0B495-C6C5-4266-BA6B-D7F87E3CB74A}" sibTransId="{570E44F8-766E-4AE1-87AC-8E3C76F2BB6B}"/>
    <dgm:cxn modelId="{1E6B8176-5032-499E-8AD2-DA496291D5E0}" srcId="{3DEA3A39-641C-4A32-A917-C3E6C492AE58}" destId="{872B445A-F2FF-495E-AD02-EB593FB0BBFF}" srcOrd="0" destOrd="0" parTransId="{120D8D90-778B-44BA-A3A2-176673654A0F}" sibTransId="{F90671D7-28F4-4F0D-AE8A-2530CE085EAA}"/>
    <dgm:cxn modelId="{7CB70FA9-C1B2-483C-AF89-7A5A09F605B6}" srcId="{3DEA3A39-641C-4A32-A917-C3E6C492AE58}" destId="{7B169670-E5B5-4CF6-B26D-24903CA8B68C}" srcOrd="1" destOrd="0" parTransId="{FFB3095C-A94F-4EF2-A333-8F983A616D2E}" sibTransId="{70F562C8-DFD8-48E2-B694-45B47C458DDD}"/>
    <dgm:cxn modelId="{AE94B0B8-541A-472E-9BD3-C3BCCD2B631E}" type="presOf" srcId="{91FA1E5D-E06E-44FD-A7CF-9865094E8B36}" destId="{050EC252-EC9A-44A0-877F-F9A6777C6142}" srcOrd="0" destOrd="0" presId="urn:microsoft.com/office/officeart/2005/8/layout/default"/>
    <dgm:cxn modelId="{3518B1BC-E533-43A8-B756-275D4A9F315C}" srcId="{3DEA3A39-641C-4A32-A917-C3E6C492AE58}" destId="{91FA1E5D-E06E-44FD-A7CF-9865094E8B36}" srcOrd="5" destOrd="0" parTransId="{6FD00D54-D196-44FC-9182-F437CF8000E4}" sibTransId="{1BB2EB3E-DD45-4EC4-9BCB-05B54BE2BCFB}"/>
    <dgm:cxn modelId="{22A813CB-6717-4AEB-97E6-1725AA4568B7}" type="presOf" srcId="{E655C9A5-8483-4505-B5C4-A67771544B98}" destId="{2118A38F-05AB-4334-8E09-28594AA2FE55}" srcOrd="0" destOrd="0" presId="urn:microsoft.com/office/officeart/2005/8/layout/default"/>
    <dgm:cxn modelId="{504A99D9-95B6-45CC-9A11-D554ABB902CB}" type="presParOf" srcId="{690BC164-6A56-4DBA-A3AF-B7308427BD08}" destId="{5E970B58-7226-4785-9F81-8BEDE34FCAEA}" srcOrd="0" destOrd="0" presId="urn:microsoft.com/office/officeart/2005/8/layout/default"/>
    <dgm:cxn modelId="{57D832AB-D2E7-4655-B03C-4D1CFC5AFFA1}" type="presParOf" srcId="{690BC164-6A56-4DBA-A3AF-B7308427BD08}" destId="{57B9B42C-6EA4-4D38-8FD2-A0000C43BE3B}" srcOrd="1" destOrd="0" presId="urn:microsoft.com/office/officeart/2005/8/layout/default"/>
    <dgm:cxn modelId="{4F8B9611-29C9-4F9F-B0C5-B3F31E0AD0D6}" type="presParOf" srcId="{690BC164-6A56-4DBA-A3AF-B7308427BD08}" destId="{1AE5E6CB-B162-4A8A-9CB2-98296F081F77}" srcOrd="2" destOrd="0" presId="urn:microsoft.com/office/officeart/2005/8/layout/default"/>
    <dgm:cxn modelId="{9ED4A374-3069-41AD-A0D6-076FD4D83F3E}" type="presParOf" srcId="{690BC164-6A56-4DBA-A3AF-B7308427BD08}" destId="{354152AD-F0A2-45D1-BB64-015B2FD072D5}" srcOrd="3" destOrd="0" presId="urn:microsoft.com/office/officeart/2005/8/layout/default"/>
    <dgm:cxn modelId="{C4B75313-3E35-49D1-9ECE-21394B97586F}" type="presParOf" srcId="{690BC164-6A56-4DBA-A3AF-B7308427BD08}" destId="{2118A38F-05AB-4334-8E09-28594AA2FE55}" srcOrd="4" destOrd="0" presId="urn:microsoft.com/office/officeart/2005/8/layout/default"/>
    <dgm:cxn modelId="{37470B46-CDB5-474C-8A55-263DE208B849}" type="presParOf" srcId="{690BC164-6A56-4DBA-A3AF-B7308427BD08}" destId="{3BF25375-C5C8-4974-AA0A-F3A02BDE2ED8}" srcOrd="5" destOrd="0" presId="urn:microsoft.com/office/officeart/2005/8/layout/default"/>
    <dgm:cxn modelId="{BA486D33-EBCD-4A38-B022-E4EB44AC1BA8}" type="presParOf" srcId="{690BC164-6A56-4DBA-A3AF-B7308427BD08}" destId="{B4BEAD67-6E48-4E48-8789-0ACCB38FB426}" srcOrd="6" destOrd="0" presId="urn:microsoft.com/office/officeart/2005/8/layout/default"/>
    <dgm:cxn modelId="{74AD40CD-1AF3-4EAA-9F58-81F2C1EF970B}" type="presParOf" srcId="{690BC164-6A56-4DBA-A3AF-B7308427BD08}" destId="{E7247C8F-DED4-42E2-9E27-E4A7686DE16F}" srcOrd="7" destOrd="0" presId="urn:microsoft.com/office/officeart/2005/8/layout/default"/>
    <dgm:cxn modelId="{88D79755-AA71-43A0-B6E0-714E91E5F069}" type="presParOf" srcId="{690BC164-6A56-4DBA-A3AF-B7308427BD08}" destId="{38036B6A-F79B-4E6A-B5F0-8F1257514BEB}" srcOrd="8" destOrd="0" presId="urn:microsoft.com/office/officeart/2005/8/layout/default"/>
    <dgm:cxn modelId="{8E959FD3-560A-4A2C-81A3-3738E922D675}" type="presParOf" srcId="{690BC164-6A56-4DBA-A3AF-B7308427BD08}" destId="{7F09D396-0A38-4A1E-8B6E-0E41982DB5A0}" srcOrd="9" destOrd="0" presId="urn:microsoft.com/office/officeart/2005/8/layout/default"/>
    <dgm:cxn modelId="{2889FC87-3830-474B-B58B-EF6241FA470B}" type="presParOf" srcId="{690BC164-6A56-4DBA-A3AF-B7308427BD08}" destId="{050EC252-EC9A-44A0-877F-F9A6777C614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8079F-926F-499E-9F89-2DCCD3A3689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0849EE-4555-4D36-ADE3-DE24FCC26B5E}">
      <dgm:prSet/>
      <dgm:spPr>
        <a:solidFill>
          <a:srgbClr val="67BEB5"/>
        </a:solidFill>
      </dgm:spPr>
      <dgm:t>
        <a:bodyPr/>
        <a:lstStyle/>
        <a:p>
          <a:r>
            <a:rPr lang="en-US" dirty="0" err="1"/>
            <a:t>Necesidades</a:t>
          </a:r>
          <a:r>
            <a:rPr lang="en-US" dirty="0"/>
            <a:t> </a:t>
          </a:r>
          <a:r>
            <a:rPr lang="en-US" dirty="0" err="1"/>
            <a:t>familiares</a:t>
          </a:r>
          <a:r>
            <a:rPr lang="en-US" dirty="0"/>
            <a:t> </a:t>
          </a:r>
          <a:r>
            <a:rPr lang="en-US" dirty="0" err="1"/>
            <a:t>insatisfechas</a:t>
          </a:r>
          <a:endParaRPr lang="en-US" dirty="0"/>
        </a:p>
      </dgm:t>
    </dgm:pt>
    <dgm:pt modelId="{672FAD62-2535-4627-8059-54E9F899189D}" type="parTrans" cxnId="{A05140C6-5A2D-4104-BCE2-30361C35B4D9}">
      <dgm:prSet/>
      <dgm:spPr/>
      <dgm:t>
        <a:bodyPr/>
        <a:lstStyle/>
        <a:p>
          <a:endParaRPr lang="en-US"/>
        </a:p>
      </dgm:t>
    </dgm:pt>
    <dgm:pt modelId="{45850D13-FE07-4616-B0D7-1E541477FCE9}" type="sibTrans" cxnId="{A05140C6-5A2D-4104-BCE2-30361C35B4D9}">
      <dgm:prSet/>
      <dgm:spPr/>
      <dgm:t>
        <a:bodyPr/>
        <a:lstStyle/>
        <a:p>
          <a:endParaRPr lang="en-US"/>
        </a:p>
      </dgm:t>
    </dgm:pt>
    <dgm:pt modelId="{5490CE0F-905F-48FB-8643-31ED16DD789A}">
      <dgm:prSet/>
      <dgm:spPr>
        <a:solidFill>
          <a:srgbClr val="58B6C0"/>
        </a:solidFill>
      </dgm:spPr>
      <dgm:t>
        <a:bodyPr/>
        <a:lstStyle/>
        <a:p>
          <a:r>
            <a:rPr lang="en-US" dirty="0"/>
            <a:t>Falta de com-</a:t>
          </a:r>
          <a:r>
            <a:rPr lang="en-US" dirty="0" err="1"/>
            <a:t>promiso</a:t>
          </a:r>
          <a:r>
            <a:rPr lang="en-US" dirty="0"/>
            <a:t> con la </a:t>
          </a:r>
          <a:r>
            <a:rPr lang="en-US" dirty="0" err="1"/>
            <a:t>obra</a:t>
          </a:r>
          <a:r>
            <a:rPr lang="en-US" dirty="0"/>
            <a:t> de Dios</a:t>
          </a:r>
        </a:p>
      </dgm:t>
    </dgm:pt>
    <dgm:pt modelId="{55ABC681-E91B-4FD2-8DE2-56B231237087}" type="parTrans" cxnId="{E70B1AE1-7D88-4D82-B45D-6518161E1048}">
      <dgm:prSet/>
      <dgm:spPr/>
      <dgm:t>
        <a:bodyPr/>
        <a:lstStyle/>
        <a:p>
          <a:endParaRPr lang="en-US"/>
        </a:p>
      </dgm:t>
    </dgm:pt>
    <dgm:pt modelId="{C33A2259-A909-4359-9596-26ABF8D74570}" type="sibTrans" cxnId="{E70B1AE1-7D88-4D82-B45D-6518161E1048}">
      <dgm:prSet/>
      <dgm:spPr/>
      <dgm:t>
        <a:bodyPr/>
        <a:lstStyle/>
        <a:p>
          <a:endParaRPr lang="en-US"/>
        </a:p>
      </dgm:t>
    </dgm:pt>
    <dgm:pt modelId="{3B6B5F50-ED29-4C6B-8466-0E81CF0902B3}">
      <dgm:prSet/>
      <dgm:spPr>
        <a:solidFill>
          <a:srgbClr val="67BEB5"/>
        </a:solidFill>
      </dgm:spPr>
      <dgm:t>
        <a:bodyPr/>
        <a:lstStyle/>
        <a:p>
          <a:r>
            <a:rPr lang="en-US" dirty="0" err="1"/>
            <a:t>Exceso</a:t>
          </a:r>
          <a:r>
            <a:rPr lang="en-US" dirty="0"/>
            <a:t> de </a:t>
          </a:r>
          <a:r>
            <a:rPr lang="en-US" dirty="0" err="1"/>
            <a:t>compromiso</a:t>
          </a:r>
          <a:r>
            <a:rPr lang="en-US" dirty="0"/>
            <a:t> con </a:t>
          </a:r>
          <a:r>
            <a:rPr lang="en-US" dirty="0" err="1"/>
            <a:t>el</a:t>
          </a:r>
          <a:r>
            <a:rPr lang="en-US" dirty="0"/>
            <a:t> </a:t>
          </a:r>
          <a:r>
            <a:rPr lang="en-US" dirty="0" err="1"/>
            <a:t>trabajo</a:t>
          </a:r>
          <a:endParaRPr lang="en-US" dirty="0"/>
        </a:p>
      </dgm:t>
    </dgm:pt>
    <dgm:pt modelId="{6EAD5FD1-67A7-42F9-A21F-AB10259851FB}" type="parTrans" cxnId="{A76B937F-105F-41AB-8D9F-F64D6E4E2823}">
      <dgm:prSet/>
      <dgm:spPr/>
      <dgm:t>
        <a:bodyPr/>
        <a:lstStyle/>
        <a:p>
          <a:endParaRPr lang="en-US"/>
        </a:p>
      </dgm:t>
    </dgm:pt>
    <dgm:pt modelId="{FD4FB0D6-39D1-4027-8F23-3C71C6A4E0A4}" type="sibTrans" cxnId="{A76B937F-105F-41AB-8D9F-F64D6E4E2823}">
      <dgm:prSet/>
      <dgm:spPr/>
      <dgm:t>
        <a:bodyPr/>
        <a:lstStyle/>
        <a:p>
          <a:endParaRPr lang="en-US"/>
        </a:p>
      </dgm:t>
    </dgm:pt>
    <dgm:pt modelId="{71FF4CFC-3855-480C-8681-269970778B2F}">
      <dgm:prSet/>
      <dgm:spPr>
        <a:solidFill>
          <a:srgbClr val="58B6C0"/>
        </a:solidFill>
      </dgm:spPr>
      <dgm:t>
        <a:bodyPr/>
        <a:lstStyle/>
        <a:p>
          <a:r>
            <a:rPr lang="en-US" dirty="0" err="1"/>
            <a:t>Enredos</a:t>
          </a:r>
          <a:r>
            <a:rPr lang="en-US" dirty="0"/>
            <a:t> de dinero</a:t>
          </a:r>
        </a:p>
      </dgm:t>
    </dgm:pt>
    <dgm:pt modelId="{14CBD7C2-A9B1-4D13-9579-FD1556F97677}" type="parTrans" cxnId="{77EBE308-5FD0-42A7-A2A5-3CA0A25524A3}">
      <dgm:prSet/>
      <dgm:spPr/>
      <dgm:t>
        <a:bodyPr/>
        <a:lstStyle/>
        <a:p>
          <a:endParaRPr lang="en-US"/>
        </a:p>
      </dgm:t>
    </dgm:pt>
    <dgm:pt modelId="{9E5BE24B-B8AB-4879-AB94-02BF5F14E9F9}" type="sibTrans" cxnId="{77EBE308-5FD0-42A7-A2A5-3CA0A25524A3}">
      <dgm:prSet/>
      <dgm:spPr/>
      <dgm:t>
        <a:bodyPr/>
        <a:lstStyle/>
        <a:p>
          <a:endParaRPr lang="en-US"/>
        </a:p>
      </dgm:t>
    </dgm:pt>
    <dgm:pt modelId="{045F02B1-7DA0-4A20-96B9-D2732A6FC53B}">
      <dgm:prSet/>
      <dgm:spPr>
        <a:solidFill>
          <a:srgbClr val="67BEB5"/>
        </a:solidFill>
      </dgm:spPr>
      <dgm:t>
        <a:bodyPr/>
        <a:lstStyle/>
        <a:p>
          <a:r>
            <a:rPr lang="en-US" dirty="0" err="1"/>
            <a:t>Actitud</a:t>
          </a:r>
          <a:r>
            <a:rPr lang="en-US" dirty="0"/>
            <a:t> </a:t>
          </a:r>
          <a:r>
            <a:rPr lang="en-US" dirty="0" err="1"/>
            <a:t>egoísta</a:t>
          </a:r>
          <a:endParaRPr lang="en-US" dirty="0"/>
        </a:p>
      </dgm:t>
    </dgm:pt>
    <dgm:pt modelId="{99DEB168-F024-427D-817F-76BE6D2FDA19}" type="parTrans" cxnId="{4DA1BB38-A664-475D-A0AD-2A09D9FEDF2F}">
      <dgm:prSet/>
      <dgm:spPr/>
      <dgm:t>
        <a:bodyPr/>
        <a:lstStyle/>
        <a:p>
          <a:endParaRPr lang="en-US"/>
        </a:p>
      </dgm:t>
    </dgm:pt>
    <dgm:pt modelId="{B181091E-AC37-42C4-9929-78A5372ECD83}" type="sibTrans" cxnId="{4DA1BB38-A664-475D-A0AD-2A09D9FEDF2F}">
      <dgm:prSet/>
      <dgm:spPr/>
      <dgm:t>
        <a:bodyPr/>
        <a:lstStyle/>
        <a:p>
          <a:endParaRPr lang="en-US"/>
        </a:p>
      </dgm:t>
    </dgm:pt>
    <dgm:pt modelId="{A5F88A1D-5DAE-4828-ABDD-3B519D58DD74}">
      <dgm:prSet/>
      <dgm:spPr>
        <a:solidFill>
          <a:srgbClr val="58B6C0"/>
        </a:solidFill>
      </dgm:spPr>
      <dgm:t>
        <a:bodyPr/>
        <a:lstStyle/>
        <a:p>
          <a:r>
            <a:rPr lang="en-US" dirty="0"/>
            <a:t>??? _________</a:t>
          </a:r>
        </a:p>
      </dgm:t>
    </dgm:pt>
    <dgm:pt modelId="{F2CE858A-D44F-4298-8381-92843B56AE62}" type="parTrans" cxnId="{F98F51CC-BEE6-4A45-8F52-F22D5B9642A2}">
      <dgm:prSet/>
      <dgm:spPr/>
      <dgm:t>
        <a:bodyPr/>
        <a:lstStyle/>
        <a:p>
          <a:endParaRPr lang="en-US"/>
        </a:p>
      </dgm:t>
    </dgm:pt>
    <dgm:pt modelId="{5D7959B6-3B4E-40F6-B39F-C592AF6ABDAF}" type="sibTrans" cxnId="{F98F51CC-BEE6-4A45-8F52-F22D5B9642A2}">
      <dgm:prSet/>
      <dgm:spPr/>
      <dgm:t>
        <a:bodyPr/>
        <a:lstStyle/>
        <a:p>
          <a:endParaRPr lang="en-US"/>
        </a:p>
      </dgm:t>
    </dgm:pt>
    <dgm:pt modelId="{7AAD6392-8DF0-43C6-9EF5-1C63DBEBCD69}" type="pres">
      <dgm:prSet presAssocID="{5078079F-926F-499E-9F89-2DCCD3A36891}" presName="diagram" presStyleCnt="0">
        <dgm:presLayoutVars>
          <dgm:dir/>
          <dgm:resizeHandles val="exact"/>
        </dgm:presLayoutVars>
      </dgm:prSet>
      <dgm:spPr/>
    </dgm:pt>
    <dgm:pt modelId="{2A40F3E7-15B6-4740-A362-6184B4F766E3}" type="pres">
      <dgm:prSet presAssocID="{AA0849EE-4555-4D36-ADE3-DE24FCC26B5E}" presName="node" presStyleLbl="node1" presStyleIdx="0" presStyleCnt="6">
        <dgm:presLayoutVars>
          <dgm:bulletEnabled val="1"/>
        </dgm:presLayoutVars>
      </dgm:prSet>
      <dgm:spPr/>
    </dgm:pt>
    <dgm:pt modelId="{B120CF3D-400D-44E4-B460-3E0A7D260560}" type="pres">
      <dgm:prSet presAssocID="{45850D13-FE07-4616-B0D7-1E541477FCE9}" presName="sibTrans" presStyleCnt="0"/>
      <dgm:spPr/>
    </dgm:pt>
    <dgm:pt modelId="{E69120A9-8870-4D3D-A489-DBACA8224837}" type="pres">
      <dgm:prSet presAssocID="{5490CE0F-905F-48FB-8643-31ED16DD789A}" presName="node" presStyleLbl="node1" presStyleIdx="1" presStyleCnt="6">
        <dgm:presLayoutVars>
          <dgm:bulletEnabled val="1"/>
        </dgm:presLayoutVars>
      </dgm:prSet>
      <dgm:spPr/>
    </dgm:pt>
    <dgm:pt modelId="{97F5C20C-95AD-4780-A2F3-D54453412582}" type="pres">
      <dgm:prSet presAssocID="{C33A2259-A909-4359-9596-26ABF8D74570}" presName="sibTrans" presStyleCnt="0"/>
      <dgm:spPr/>
    </dgm:pt>
    <dgm:pt modelId="{D7DD7C94-AC38-4445-AB61-6886DECD96CE}" type="pres">
      <dgm:prSet presAssocID="{3B6B5F50-ED29-4C6B-8466-0E81CF0902B3}" presName="node" presStyleLbl="node1" presStyleIdx="2" presStyleCnt="6">
        <dgm:presLayoutVars>
          <dgm:bulletEnabled val="1"/>
        </dgm:presLayoutVars>
      </dgm:prSet>
      <dgm:spPr/>
    </dgm:pt>
    <dgm:pt modelId="{404A5742-8BFC-445D-9C35-4F9990B6EEA9}" type="pres">
      <dgm:prSet presAssocID="{FD4FB0D6-39D1-4027-8F23-3C71C6A4E0A4}" presName="sibTrans" presStyleCnt="0"/>
      <dgm:spPr/>
    </dgm:pt>
    <dgm:pt modelId="{1D60E7F4-A302-4C3E-85A0-EC890B0CA1D4}" type="pres">
      <dgm:prSet presAssocID="{71FF4CFC-3855-480C-8681-269970778B2F}" presName="node" presStyleLbl="node1" presStyleIdx="3" presStyleCnt="6">
        <dgm:presLayoutVars>
          <dgm:bulletEnabled val="1"/>
        </dgm:presLayoutVars>
      </dgm:prSet>
      <dgm:spPr/>
    </dgm:pt>
    <dgm:pt modelId="{3737241E-1247-4CAD-BB0B-7A6F50B8D036}" type="pres">
      <dgm:prSet presAssocID="{9E5BE24B-B8AB-4879-AB94-02BF5F14E9F9}" presName="sibTrans" presStyleCnt="0"/>
      <dgm:spPr/>
    </dgm:pt>
    <dgm:pt modelId="{8EC3AA4B-5E64-498E-BD79-8B23114E0D9F}" type="pres">
      <dgm:prSet presAssocID="{045F02B1-7DA0-4A20-96B9-D2732A6FC53B}" presName="node" presStyleLbl="node1" presStyleIdx="4" presStyleCnt="6" custLinFactNeighborX="-55026" custLinFactNeighborY="470">
        <dgm:presLayoutVars>
          <dgm:bulletEnabled val="1"/>
        </dgm:presLayoutVars>
      </dgm:prSet>
      <dgm:spPr/>
    </dgm:pt>
    <dgm:pt modelId="{E49FCF69-299C-411D-BCEE-CC65E1AF1426}" type="pres">
      <dgm:prSet presAssocID="{B181091E-AC37-42C4-9929-78A5372ECD83}" presName="sibTrans" presStyleCnt="0"/>
      <dgm:spPr/>
    </dgm:pt>
    <dgm:pt modelId="{CE94EB2E-00EF-43BE-8D99-9764536AA520}" type="pres">
      <dgm:prSet presAssocID="{A5F88A1D-5DAE-4828-ABDD-3B519D58DD74}" presName="node" presStyleLbl="node1" presStyleIdx="5" presStyleCnt="6">
        <dgm:presLayoutVars>
          <dgm:bulletEnabled val="1"/>
        </dgm:presLayoutVars>
      </dgm:prSet>
      <dgm:spPr/>
    </dgm:pt>
  </dgm:ptLst>
  <dgm:cxnLst>
    <dgm:cxn modelId="{878A0407-0F61-4595-8085-82DC7ED7F341}" type="presOf" srcId="{71FF4CFC-3855-480C-8681-269970778B2F}" destId="{1D60E7F4-A302-4C3E-85A0-EC890B0CA1D4}" srcOrd="0" destOrd="0" presId="urn:microsoft.com/office/officeart/2005/8/layout/default"/>
    <dgm:cxn modelId="{FA21B107-2969-473D-BFD8-EFCBD0E0DCF8}" type="presOf" srcId="{3B6B5F50-ED29-4C6B-8466-0E81CF0902B3}" destId="{D7DD7C94-AC38-4445-AB61-6886DECD96CE}" srcOrd="0" destOrd="0" presId="urn:microsoft.com/office/officeart/2005/8/layout/default"/>
    <dgm:cxn modelId="{77EBE308-5FD0-42A7-A2A5-3CA0A25524A3}" srcId="{5078079F-926F-499E-9F89-2DCCD3A36891}" destId="{71FF4CFC-3855-480C-8681-269970778B2F}" srcOrd="3" destOrd="0" parTransId="{14CBD7C2-A9B1-4D13-9579-FD1556F97677}" sibTransId="{9E5BE24B-B8AB-4879-AB94-02BF5F14E9F9}"/>
    <dgm:cxn modelId="{4DA1BB38-A664-475D-A0AD-2A09D9FEDF2F}" srcId="{5078079F-926F-499E-9F89-2DCCD3A36891}" destId="{045F02B1-7DA0-4A20-96B9-D2732A6FC53B}" srcOrd="4" destOrd="0" parTransId="{99DEB168-F024-427D-817F-76BE6D2FDA19}" sibTransId="{B181091E-AC37-42C4-9929-78A5372ECD83}"/>
    <dgm:cxn modelId="{761ECA52-3D1B-4519-82E7-1AD395421769}" type="presOf" srcId="{045F02B1-7DA0-4A20-96B9-D2732A6FC53B}" destId="{8EC3AA4B-5E64-498E-BD79-8B23114E0D9F}" srcOrd="0" destOrd="0" presId="urn:microsoft.com/office/officeart/2005/8/layout/default"/>
    <dgm:cxn modelId="{A76B937F-105F-41AB-8D9F-F64D6E4E2823}" srcId="{5078079F-926F-499E-9F89-2DCCD3A36891}" destId="{3B6B5F50-ED29-4C6B-8466-0E81CF0902B3}" srcOrd="2" destOrd="0" parTransId="{6EAD5FD1-67A7-42F9-A21F-AB10259851FB}" sibTransId="{FD4FB0D6-39D1-4027-8F23-3C71C6A4E0A4}"/>
    <dgm:cxn modelId="{8048CD9F-B694-4455-8DFE-90CE663EA81E}" type="presOf" srcId="{5490CE0F-905F-48FB-8643-31ED16DD789A}" destId="{E69120A9-8870-4D3D-A489-DBACA8224837}" srcOrd="0" destOrd="0" presId="urn:microsoft.com/office/officeart/2005/8/layout/default"/>
    <dgm:cxn modelId="{F5D9DFB8-134D-4411-B505-2D3EC5E75B2A}" type="presOf" srcId="{A5F88A1D-5DAE-4828-ABDD-3B519D58DD74}" destId="{CE94EB2E-00EF-43BE-8D99-9764536AA520}" srcOrd="0" destOrd="0" presId="urn:microsoft.com/office/officeart/2005/8/layout/default"/>
    <dgm:cxn modelId="{736F25C2-3D8A-4808-AB56-34E09C2876FB}" type="presOf" srcId="{5078079F-926F-499E-9F89-2DCCD3A36891}" destId="{7AAD6392-8DF0-43C6-9EF5-1C63DBEBCD69}" srcOrd="0" destOrd="0" presId="urn:microsoft.com/office/officeart/2005/8/layout/default"/>
    <dgm:cxn modelId="{A05140C6-5A2D-4104-BCE2-30361C35B4D9}" srcId="{5078079F-926F-499E-9F89-2DCCD3A36891}" destId="{AA0849EE-4555-4D36-ADE3-DE24FCC26B5E}" srcOrd="0" destOrd="0" parTransId="{672FAD62-2535-4627-8059-54E9F899189D}" sibTransId="{45850D13-FE07-4616-B0D7-1E541477FCE9}"/>
    <dgm:cxn modelId="{F98F51CC-BEE6-4A45-8F52-F22D5B9642A2}" srcId="{5078079F-926F-499E-9F89-2DCCD3A36891}" destId="{A5F88A1D-5DAE-4828-ABDD-3B519D58DD74}" srcOrd="5" destOrd="0" parTransId="{F2CE858A-D44F-4298-8381-92843B56AE62}" sibTransId="{5D7959B6-3B4E-40F6-B39F-C592AF6ABDAF}"/>
    <dgm:cxn modelId="{54DD47D2-B4FB-4B61-8A8F-207EFA1C9195}" type="presOf" srcId="{AA0849EE-4555-4D36-ADE3-DE24FCC26B5E}" destId="{2A40F3E7-15B6-4740-A362-6184B4F766E3}" srcOrd="0" destOrd="0" presId="urn:microsoft.com/office/officeart/2005/8/layout/default"/>
    <dgm:cxn modelId="{E70B1AE1-7D88-4D82-B45D-6518161E1048}" srcId="{5078079F-926F-499E-9F89-2DCCD3A36891}" destId="{5490CE0F-905F-48FB-8643-31ED16DD789A}" srcOrd="1" destOrd="0" parTransId="{55ABC681-E91B-4FD2-8DE2-56B231237087}" sibTransId="{C33A2259-A909-4359-9596-26ABF8D74570}"/>
    <dgm:cxn modelId="{662B1432-F272-4C50-A59A-9DEC4A7A349E}" type="presParOf" srcId="{7AAD6392-8DF0-43C6-9EF5-1C63DBEBCD69}" destId="{2A40F3E7-15B6-4740-A362-6184B4F766E3}" srcOrd="0" destOrd="0" presId="urn:microsoft.com/office/officeart/2005/8/layout/default"/>
    <dgm:cxn modelId="{5E5D7755-E972-48E5-9285-433CC9BAE597}" type="presParOf" srcId="{7AAD6392-8DF0-43C6-9EF5-1C63DBEBCD69}" destId="{B120CF3D-400D-44E4-B460-3E0A7D260560}" srcOrd="1" destOrd="0" presId="urn:microsoft.com/office/officeart/2005/8/layout/default"/>
    <dgm:cxn modelId="{5DBB86FC-DB9A-492A-BE8C-C5E435068AEC}" type="presParOf" srcId="{7AAD6392-8DF0-43C6-9EF5-1C63DBEBCD69}" destId="{E69120A9-8870-4D3D-A489-DBACA8224837}" srcOrd="2" destOrd="0" presId="urn:microsoft.com/office/officeart/2005/8/layout/default"/>
    <dgm:cxn modelId="{56626C9A-15B5-48EB-A327-C306395F8B9D}" type="presParOf" srcId="{7AAD6392-8DF0-43C6-9EF5-1C63DBEBCD69}" destId="{97F5C20C-95AD-4780-A2F3-D54453412582}" srcOrd="3" destOrd="0" presId="urn:microsoft.com/office/officeart/2005/8/layout/default"/>
    <dgm:cxn modelId="{CF41B4B7-FD80-4A08-807E-11C8AF1E944A}" type="presParOf" srcId="{7AAD6392-8DF0-43C6-9EF5-1C63DBEBCD69}" destId="{D7DD7C94-AC38-4445-AB61-6886DECD96CE}" srcOrd="4" destOrd="0" presId="urn:microsoft.com/office/officeart/2005/8/layout/default"/>
    <dgm:cxn modelId="{486F5487-43FE-4569-BEDF-2C892211095E}" type="presParOf" srcId="{7AAD6392-8DF0-43C6-9EF5-1C63DBEBCD69}" destId="{404A5742-8BFC-445D-9C35-4F9990B6EEA9}" srcOrd="5" destOrd="0" presId="urn:microsoft.com/office/officeart/2005/8/layout/default"/>
    <dgm:cxn modelId="{43AEFF92-10F5-4E72-B892-6FD639E58CE2}" type="presParOf" srcId="{7AAD6392-8DF0-43C6-9EF5-1C63DBEBCD69}" destId="{1D60E7F4-A302-4C3E-85A0-EC890B0CA1D4}" srcOrd="6" destOrd="0" presId="urn:microsoft.com/office/officeart/2005/8/layout/default"/>
    <dgm:cxn modelId="{4E21A804-9C9D-4B04-95D0-76E8CCE07E41}" type="presParOf" srcId="{7AAD6392-8DF0-43C6-9EF5-1C63DBEBCD69}" destId="{3737241E-1247-4CAD-BB0B-7A6F50B8D036}" srcOrd="7" destOrd="0" presId="urn:microsoft.com/office/officeart/2005/8/layout/default"/>
    <dgm:cxn modelId="{E175F89F-69EC-428D-8184-93855B65C2C2}" type="presParOf" srcId="{7AAD6392-8DF0-43C6-9EF5-1C63DBEBCD69}" destId="{8EC3AA4B-5E64-498E-BD79-8B23114E0D9F}" srcOrd="8" destOrd="0" presId="urn:microsoft.com/office/officeart/2005/8/layout/default"/>
    <dgm:cxn modelId="{31C04742-6434-4B6F-BF7D-D2C837C45E52}" type="presParOf" srcId="{7AAD6392-8DF0-43C6-9EF5-1C63DBEBCD69}" destId="{E49FCF69-299C-411D-BCEE-CC65E1AF1426}" srcOrd="9" destOrd="0" presId="urn:microsoft.com/office/officeart/2005/8/layout/default"/>
    <dgm:cxn modelId="{F5F187A0-A85F-4A9A-82CE-AF599DF96051}" type="presParOf" srcId="{7AAD6392-8DF0-43C6-9EF5-1C63DBEBCD69}" destId="{CE94EB2E-00EF-43BE-8D99-9764536AA52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501009-CC2B-46F8-B6E4-E3071FB261C0}" type="doc">
      <dgm:prSet loTypeId="urn:microsoft.com/office/officeart/2008/layout/Lin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C33F63-1D5C-459A-9613-2B2D165C31B5}">
      <dgm:prSet custT="1"/>
      <dgm:spPr/>
      <dgm:t>
        <a:bodyPr/>
        <a:lstStyle/>
        <a:p>
          <a:r>
            <a:rPr lang="es-ES_tradnl" sz="2800" baseline="0" noProof="0" dirty="0"/>
            <a:t>¿Cuánto tiempo desea trabajar?</a:t>
          </a:r>
          <a:endParaRPr lang="es-ES_tradnl" sz="2800" noProof="0" dirty="0"/>
        </a:p>
      </dgm:t>
    </dgm:pt>
    <dgm:pt modelId="{C957364D-EF4B-416C-A2FE-2E37E8C1CEA9}" type="parTrans" cxnId="{97C71E1B-E52E-4CFD-BD64-83123DB7909E}">
      <dgm:prSet/>
      <dgm:spPr/>
      <dgm:t>
        <a:bodyPr/>
        <a:lstStyle/>
        <a:p>
          <a:endParaRPr lang="en-US" sz="2800"/>
        </a:p>
      </dgm:t>
    </dgm:pt>
    <dgm:pt modelId="{612859F0-EFE9-41A5-A441-952CC10FE3D0}" type="sibTrans" cxnId="{97C71E1B-E52E-4CFD-BD64-83123DB7909E}">
      <dgm:prSet/>
      <dgm:spPr/>
      <dgm:t>
        <a:bodyPr/>
        <a:lstStyle/>
        <a:p>
          <a:endParaRPr lang="en-US" sz="2800"/>
        </a:p>
      </dgm:t>
    </dgm:pt>
    <dgm:pt modelId="{D5268524-FC5B-46E5-A96F-511EA427B991}">
      <dgm:prSet custT="1"/>
      <dgm:spPr/>
      <dgm:t>
        <a:bodyPr/>
        <a:lstStyle/>
        <a:p>
          <a:r>
            <a:rPr lang="es-ES_tradnl" sz="2800" baseline="0" noProof="0" dirty="0"/>
            <a:t>¿Qué desea hacer durante la jubilación?</a:t>
          </a:r>
          <a:endParaRPr lang="es-ES_tradnl" sz="2800" noProof="0" dirty="0"/>
        </a:p>
      </dgm:t>
    </dgm:pt>
    <dgm:pt modelId="{8D6B9F31-FCAD-4B73-9AD7-DD40B8B9BFA1}" type="parTrans" cxnId="{5407FEE2-88F1-4DCD-B47D-538CD7DF986D}">
      <dgm:prSet/>
      <dgm:spPr/>
      <dgm:t>
        <a:bodyPr/>
        <a:lstStyle/>
        <a:p>
          <a:endParaRPr lang="en-US" sz="2800"/>
        </a:p>
      </dgm:t>
    </dgm:pt>
    <dgm:pt modelId="{6417840C-C9E2-49DE-BBC0-BE50117C563D}" type="sibTrans" cxnId="{5407FEE2-88F1-4DCD-B47D-538CD7DF986D}">
      <dgm:prSet/>
      <dgm:spPr/>
      <dgm:t>
        <a:bodyPr/>
        <a:lstStyle/>
        <a:p>
          <a:endParaRPr lang="en-US" sz="2800"/>
        </a:p>
      </dgm:t>
    </dgm:pt>
    <dgm:pt modelId="{958AE68B-7B20-4A1F-83C5-B598D84FB2CD}">
      <dgm:prSet custT="1"/>
      <dgm:spPr/>
      <dgm:t>
        <a:bodyPr/>
        <a:lstStyle/>
        <a:p>
          <a:r>
            <a:rPr lang="es-ES_tradnl" sz="2800" baseline="0" noProof="0" dirty="0"/>
            <a:t>¿Cuál es su nivel de vida/estilo de vida?</a:t>
          </a:r>
          <a:endParaRPr lang="es-ES_tradnl" sz="2800" noProof="0" dirty="0"/>
        </a:p>
      </dgm:t>
    </dgm:pt>
    <dgm:pt modelId="{BA07E60A-6546-42EB-86BB-C93DF17C22C6}" type="parTrans" cxnId="{1143DC6A-88D3-455B-84C7-DB3E51B5263A}">
      <dgm:prSet/>
      <dgm:spPr/>
      <dgm:t>
        <a:bodyPr/>
        <a:lstStyle/>
        <a:p>
          <a:endParaRPr lang="en-US" sz="2800"/>
        </a:p>
      </dgm:t>
    </dgm:pt>
    <dgm:pt modelId="{D9E55806-AFB8-41CE-AA30-CB47715A2A0D}" type="sibTrans" cxnId="{1143DC6A-88D3-455B-84C7-DB3E51B5263A}">
      <dgm:prSet/>
      <dgm:spPr/>
      <dgm:t>
        <a:bodyPr/>
        <a:lstStyle/>
        <a:p>
          <a:endParaRPr lang="en-US" sz="2800"/>
        </a:p>
      </dgm:t>
    </dgm:pt>
    <dgm:pt modelId="{875C4098-F3B4-4D22-8AF5-DACBE266D1AD}">
      <dgm:prSet custT="1"/>
      <dgm:spPr/>
      <dgm:t>
        <a:bodyPr/>
        <a:lstStyle/>
        <a:p>
          <a:r>
            <a:rPr lang="es-ES_tradnl" sz="2800" baseline="0" noProof="0" dirty="0"/>
            <a:t>¿Cuánto ha invertido?</a:t>
          </a:r>
          <a:endParaRPr lang="es-ES_tradnl" sz="2800" noProof="0" dirty="0"/>
        </a:p>
      </dgm:t>
    </dgm:pt>
    <dgm:pt modelId="{AFCA0135-8370-44FF-B74F-714305A45847}" type="parTrans" cxnId="{2C6B6AE4-A886-42B3-95EB-9A5D9CF6BB0E}">
      <dgm:prSet/>
      <dgm:spPr/>
      <dgm:t>
        <a:bodyPr/>
        <a:lstStyle/>
        <a:p>
          <a:endParaRPr lang="en-US" sz="2800"/>
        </a:p>
      </dgm:t>
    </dgm:pt>
    <dgm:pt modelId="{0E039213-E969-4154-973B-2652DFE01F52}" type="sibTrans" cxnId="{2C6B6AE4-A886-42B3-95EB-9A5D9CF6BB0E}">
      <dgm:prSet/>
      <dgm:spPr/>
      <dgm:t>
        <a:bodyPr/>
        <a:lstStyle/>
        <a:p>
          <a:endParaRPr lang="en-US" sz="2800"/>
        </a:p>
      </dgm:t>
    </dgm:pt>
    <dgm:pt modelId="{B4154F57-4208-43A4-8F59-82E78445F7C8}">
      <dgm:prSet custT="1"/>
      <dgm:spPr/>
      <dgm:t>
        <a:bodyPr/>
        <a:lstStyle/>
        <a:p>
          <a:r>
            <a:rPr lang="es-ES_tradnl" sz="2800" baseline="0" noProof="0" dirty="0"/>
            <a:t>¿Cuánto vivirá?</a:t>
          </a:r>
          <a:endParaRPr lang="es-ES_tradnl" sz="2800" noProof="0" dirty="0"/>
        </a:p>
      </dgm:t>
    </dgm:pt>
    <dgm:pt modelId="{A1E94954-4DA1-4242-94ED-47A81E094822}" type="parTrans" cxnId="{DBF11091-E270-452D-8561-5178D9B22760}">
      <dgm:prSet/>
      <dgm:spPr/>
      <dgm:t>
        <a:bodyPr/>
        <a:lstStyle/>
        <a:p>
          <a:endParaRPr lang="en-US" sz="2800"/>
        </a:p>
      </dgm:t>
    </dgm:pt>
    <dgm:pt modelId="{0B9BD5E3-075F-4C84-9ED6-8ADA77064CDA}" type="sibTrans" cxnId="{DBF11091-E270-452D-8561-5178D9B22760}">
      <dgm:prSet/>
      <dgm:spPr/>
      <dgm:t>
        <a:bodyPr/>
        <a:lstStyle/>
        <a:p>
          <a:endParaRPr lang="en-US" sz="2800"/>
        </a:p>
      </dgm:t>
    </dgm:pt>
    <dgm:pt modelId="{D342152B-A09D-4E87-A936-D50D60FB5A07}">
      <dgm:prSet custT="1"/>
      <dgm:spPr/>
      <dgm:t>
        <a:bodyPr/>
        <a:lstStyle/>
        <a:p>
          <a:r>
            <a:rPr lang="es-ES_tradnl" sz="2800" baseline="0" noProof="0" dirty="0"/>
            <a:t>¿Cómo está su salud?</a:t>
          </a:r>
          <a:endParaRPr lang="es-ES_tradnl" sz="2800" noProof="0" dirty="0"/>
        </a:p>
      </dgm:t>
    </dgm:pt>
    <dgm:pt modelId="{85EEB1CA-EBD5-40BE-859C-9675FFC1CF55}" type="parTrans" cxnId="{63F636F1-E939-4EB5-883F-C138D043E018}">
      <dgm:prSet/>
      <dgm:spPr/>
      <dgm:t>
        <a:bodyPr/>
        <a:lstStyle/>
        <a:p>
          <a:endParaRPr lang="en-US" sz="2800"/>
        </a:p>
      </dgm:t>
    </dgm:pt>
    <dgm:pt modelId="{5F794736-1AED-4C91-BC7D-B962064A6CED}" type="sibTrans" cxnId="{63F636F1-E939-4EB5-883F-C138D043E018}">
      <dgm:prSet/>
      <dgm:spPr/>
      <dgm:t>
        <a:bodyPr/>
        <a:lstStyle/>
        <a:p>
          <a:endParaRPr lang="en-US" sz="2800"/>
        </a:p>
      </dgm:t>
    </dgm:pt>
    <dgm:pt modelId="{B9632E0A-4EFB-4010-9739-1921714933AB}" type="pres">
      <dgm:prSet presAssocID="{EB501009-CC2B-46F8-B6E4-E3071FB261C0}" presName="vert0" presStyleCnt="0">
        <dgm:presLayoutVars>
          <dgm:dir/>
          <dgm:animOne val="branch"/>
          <dgm:animLvl val="lvl"/>
        </dgm:presLayoutVars>
      </dgm:prSet>
      <dgm:spPr/>
    </dgm:pt>
    <dgm:pt modelId="{BCECCAD3-6217-4A1F-B6E2-113C6AFD10BC}" type="pres">
      <dgm:prSet presAssocID="{C1C33F63-1D5C-459A-9613-2B2D165C31B5}" presName="thickLine" presStyleLbl="alignNode1" presStyleIdx="0" presStyleCnt="6"/>
      <dgm:spPr/>
    </dgm:pt>
    <dgm:pt modelId="{827E26FA-4AA1-405E-B802-A9734DC8EF24}" type="pres">
      <dgm:prSet presAssocID="{C1C33F63-1D5C-459A-9613-2B2D165C31B5}" presName="horz1" presStyleCnt="0"/>
      <dgm:spPr/>
    </dgm:pt>
    <dgm:pt modelId="{6BB69C38-068A-4056-8822-4EAEFC9899FF}" type="pres">
      <dgm:prSet presAssocID="{C1C33F63-1D5C-459A-9613-2B2D165C31B5}" presName="tx1" presStyleLbl="revTx" presStyleIdx="0" presStyleCnt="6"/>
      <dgm:spPr/>
    </dgm:pt>
    <dgm:pt modelId="{09C3F518-8B6F-4048-8742-7786FC48B3B6}" type="pres">
      <dgm:prSet presAssocID="{C1C33F63-1D5C-459A-9613-2B2D165C31B5}" presName="vert1" presStyleCnt="0"/>
      <dgm:spPr/>
    </dgm:pt>
    <dgm:pt modelId="{56D8A4FD-6C27-4831-852A-20C47A51D30F}" type="pres">
      <dgm:prSet presAssocID="{D5268524-FC5B-46E5-A96F-511EA427B991}" presName="thickLine" presStyleLbl="alignNode1" presStyleIdx="1" presStyleCnt="6"/>
      <dgm:spPr/>
    </dgm:pt>
    <dgm:pt modelId="{B300FB90-10BD-4A38-85D0-D97C224C83E6}" type="pres">
      <dgm:prSet presAssocID="{D5268524-FC5B-46E5-A96F-511EA427B991}" presName="horz1" presStyleCnt="0"/>
      <dgm:spPr/>
    </dgm:pt>
    <dgm:pt modelId="{1E6F68EC-C197-48A0-B476-B6E62A4A5663}" type="pres">
      <dgm:prSet presAssocID="{D5268524-FC5B-46E5-A96F-511EA427B991}" presName="tx1" presStyleLbl="revTx" presStyleIdx="1" presStyleCnt="6"/>
      <dgm:spPr/>
    </dgm:pt>
    <dgm:pt modelId="{92E6B1E9-D8F5-4E63-BECB-CE1F21E24C98}" type="pres">
      <dgm:prSet presAssocID="{D5268524-FC5B-46E5-A96F-511EA427B991}" presName="vert1" presStyleCnt="0"/>
      <dgm:spPr/>
    </dgm:pt>
    <dgm:pt modelId="{1B773842-3016-45D0-8937-B2EA07A932AF}" type="pres">
      <dgm:prSet presAssocID="{958AE68B-7B20-4A1F-83C5-B598D84FB2CD}" presName="thickLine" presStyleLbl="alignNode1" presStyleIdx="2" presStyleCnt="6"/>
      <dgm:spPr/>
    </dgm:pt>
    <dgm:pt modelId="{E0D5DCBA-C69A-4DEC-9302-14D8E2040490}" type="pres">
      <dgm:prSet presAssocID="{958AE68B-7B20-4A1F-83C5-B598D84FB2CD}" presName="horz1" presStyleCnt="0"/>
      <dgm:spPr/>
    </dgm:pt>
    <dgm:pt modelId="{D840AFAC-1522-46B0-947E-566A9DA6D300}" type="pres">
      <dgm:prSet presAssocID="{958AE68B-7B20-4A1F-83C5-B598D84FB2CD}" presName="tx1" presStyleLbl="revTx" presStyleIdx="2" presStyleCnt="6"/>
      <dgm:spPr/>
    </dgm:pt>
    <dgm:pt modelId="{D76B1BA5-AD97-4801-80ED-1A0CE90802C9}" type="pres">
      <dgm:prSet presAssocID="{958AE68B-7B20-4A1F-83C5-B598D84FB2CD}" presName="vert1" presStyleCnt="0"/>
      <dgm:spPr/>
    </dgm:pt>
    <dgm:pt modelId="{DDBDF1C2-E03C-4561-99AA-1AF026D6A101}" type="pres">
      <dgm:prSet presAssocID="{875C4098-F3B4-4D22-8AF5-DACBE266D1AD}" presName="thickLine" presStyleLbl="alignNode1" presStyleIdx="3" presStyleCnt="6"/>
      <dgm:spPr/>
    </dgm:pt>
    <dgm:pt modelId="{499F0DD1-18AB-4188-9E42-3B73BB3FF846}" type="pres">
      <dgm:prSet presAssocID="{875C4098-F3B4-4D22-8AF5-DACBE266D1AD}" presName="horz1" presStyleCnt="0"/>
      <dgm:spPr/>
    </dgm:pt>
    <dgm:pt modelId="{E623A1F0-FA4D-4744-A34D-E22A1A8E6620}" type="pres">
      <dgm:prSet presAssocID="{875C4098-F3B4-4D22-8AF5-DACBE266D1AD}" presName="tx1" presStyleLbl="revTx" presStyleIdx="3" presStyleCnt="6"/>
      <dgm:spPr/>
    </dgm:pt>
    <dgm:pt modelId="{B0715C90-8D56-4B79-98C2-04B04C341482}" type="pres">
      <dgm:prSet presAssocID="{875C4098-F3B4-4D22-8AF5-DACBE266D1AD}" presName="vert1" presStyleCnt="0"/>
      <dgm:spPr/>
    </dgm:pt>
    <dgm:pt modelId="{5840542A-6808-47E2-A193-67CD21CC09CF}" type="pres">
      <dgm:prSet presAssocID="{B4154F57-4208-43A4-8F59-82E78445F7C8}" presName="thickLine" presStyleLbl="alignNode1" presStyleIdx="4" presStyleCnt="6"/>
      <dgm:spPr/>
    </dgm:pt>
    <dgm:pt modelId="{A7AD1D67-F8BA-46D2-BD91-443892712780}" type="pres">
      <dgm:prSet presAssocID="{B4154F57-4208-43A4-8F59-82E78445F7C8}" presName="horz1" presStyleCnt="0"/>
      <dgm:spPr/>
    </dgm:pt>
    <dgm:pt modelId="{E3155472-CACD-4660-8C7C-3EF83AFD621D}" type="pres">
      <dgm:prSet presAssocID="{B4154F57-4208-43A4-8F59-82E78445F7C8}" presName="tx1" presStyleLbl="revTx" presStyleIdx="4" presStyleCnt="6"/>
      <dgm:spPr/>
    </dgm:pt>
    <dgm:pt modelId="{1BC1C1FE-D77E-4AEF-99AD-7D3D252F49A0}" type="pres">
      <dgm:prSet presAssocID="{B4154F57-4208-43A4-8F59-82E78445F7C8}" presName="vert1" presStyleCnt="0"/>
      <dgm:spPr/>
    </dgm:pt>
    <dgm:pt modelId="{79A74468-F520-4B99-BB25-2C864C372774}" type="pres">
      <dgm:prSet presAssocID="{D342152B-A09D-4E87-A936-D50D60FB5A07}" presName="thickLine" presStyleLbl="alignNode1" presStyleIdx="5" presStyleCnt="6"/>
      <dgm:spPr/>
    </dgm:pt>
    <dgm:pt modelId="{4703358F-22A3-4530-A586-5F730AB75F99}" type="pres">
      <dgm:prSet presAssocID="{D342152B-A09D-4E87-A936-D50D60FB5A07}" presName="horz1" presStyleCnt="0"/>
      <dgm:spPr/>
    </dgm:pt>
    <dgm:pt modelId="{41D273CD-C80A-46EC-94EE-2C739C47A7B3}" type="pres">
      <dgm:prSet presAssocID="{D342152B-A09D-4E87-A936-D50D60FB5A07}" presName="tx1" presStyleLbl="revTx" presStyleIdx="5" presStyleCnt="6" custScaleY="58630" custLinFactNeighborY="18504"/>
      <dgm:spPr/>
    </dgm:pt>
    <dgm:pt modelId="{9F50E415-CB24-4591-831F-034573B9A8B8}" type="pres">
      <dgm:prSet presAssocID="{D342152B-A09D-4E87-A936-D50D60FB5A07}" presName="vert1" presStyleCnt="0"/>
      <dgm:spPr/>
    </dgm:pt>
  </dgm:ptLst>
  <dgm:cxnLst>
    <dgm:cxn modelId="{3AA84411-026A-4E5D-9EBD-6469C256467C}" type="presOf" srcId="{958AE68B-7B20-4A1F-83C5-B598D84FB2CD}" destId="{D840AFAC-1522-46B0-947E-566A9DA6D300}" srcOrd="0" destOrd="0" presId="urn:microsoft.com/office/officeart/2008/layout/LinedList"/>
    <dgm:cxn modelId="{97C71E1B-E52E-4CFD-BD64-83123DB7909E}" srcId="{EB501009-CC2B-46F8-B6E4-E3071FB261C0}" destId="{C1C33F63-1D5C-459A-9613-2B2D165C31B5}" srcOrd="0" destOrd="0" parTransId="{C957364D-EF4B-416C-A2FE-2E37E8C1CEA9}" sibTransId="{612859F0-EFE9-41A5-A441-952CC10FE3D0}"/>
    <dgm:cxn modelId="{EC73502F-8163-4CA0-B268-9F3404560435}" type="presOf" srcId="{B4154F57-4208-43A4-8F59-82E78445F7C8}" destId="{E3155472-CACD-4660-8C7C-3EF83AFD621D}" srcOrd="0" destOrd="0" presId="urn:microsoft.com/office/officeart/2008/layout/LinedList"/>
    <dgm:cxn modelId="{9286AD4B-4C64-4B95-BABF-735E26D6D033}" type="presOf" srcId="{EB501009-CC2B-46F8-B6E4-E3071FB261C0}" destId="{B9632E0A-4EFB-4010-9739-1921714933AB}" srcOrd="0" destOrd="0" presId="urn:microsoft.com/office/officeart/2008/layout/LinedList"/>
    <dgm:cxn modelId="{7DE6F94B-94A7-4EEB-9913-C06B7484A874}" type="presOf" srcId="{D5268524-FC5B-46E5-A96F-511EA427B991}" destId="{1E6F68EC-C197-48A0-B476-B6E62A4A5663}" srcOrd="0" destOrd="0" presId="urn:microsoft.com/office/officeart/2008/layout/LinedList"/>
    <dgm:cxn modelId="{1143DC6A-88D3-455B-84C7-DB3E51B5263A}" srcId="{EB501009-CC2B-46F8-B6E4-E3071FB261C0}" destId="{958AE68B-7B20-4A1F-83C5-B598D84FB2CD}" srcOrd="2" destOrd="0" parTransId="{BA07E60A-6546-42EB-86BB-C93DF17C22C6}" sibTransId="{D9E55806-AFB8-41CE-AA30-CB47715A2A0D}"/>
    <dgm:cxn modelId="{7F6AD27A-5052-40F9-8135-D11F6982B1C9}" type="presOf" srcId="{C1C33F63-1D5C-459A-9613-2B2D165C31B5}" destId="{6BB69C38-068A-4056-8822-4EAEFC9899FF}" srcOrd="0" destOrd="0" presId="urn:microsoft.com/office/officeart/2008/layout/LinedList"/>
    <dgm:cxn modelId="{477DD685-45EE-4C1C-9C61-5DA16B4D5031}" type="presOf" srcId="{D342152B-A09D-4E87-A936-D50D60FB5A07}" destId="{41D273CD-C80A-46EC-94EE-2C739C47A7B3}" srcOrd="0" destOrd="0" presId="urn:microsoft.com/office/officeart/2008/layout/LinedList"/>
    <dgm:cxn modelId="{DBF11091-E270-452D-8561-5178D9B22760}" srcId="{EB501009-CC2B-46F8-B6E4-E3071FB261C0}" destId="{B4154F57-4208-43A4-8F59-82E78445F7C8}" srcOrd="4" destOrd="0" parTransId="{A1E94954-4DA1-4242-94ED-47A81E094822}" sibTransId="{0B9BD5E3-075F-4C84-9ED6-8ADA77064CDA}"/>
    <dgm:cxn modelId="{5407FEE2-88F1-4DCD-B47D-538CD7DF986D}" srcId="{EB501009-CC2B-46F8-B6E4-E3071FB261C0}" destId="{D5268524-FC5B-46E5-A96F-511EA427B991}" srcOrd="1" destOrd="0" parTransId="{8D6B9F31-FCAD-4B73-9AD7-DD40B8B9BFA1}" sibTransId="{6417840C-C9E2-49DE-BBC0-BE50117C563D}"/>
    <dgm:cxn modelId="{2C6B6AE4-A886-42B3-95EB-9A5D9CF6BB0E}" srcId="{EB501009-CC2B-46F8-B6E4-E3071FB261C0}" destId="{875C4098-F3B4-4D22-8AF5-DACBE266D1AD}" srcOrd="3" destOrd="0" parTransId="{AFCA0135-8370-44FF-B74F-714305A45847}" sibTransId="{0E039213-E969-4154-973B-2652DFE01F52}"/>
    <dgm:cxn modelId="{63F636F1-E939-4EB5-883F-C138D043E018}" srcId="{EB501009-CC2B-46F8-B6E4-E3071FB261C0}" destId="{D342152B-A09D-4E87-A936-D50D60FB5A07}" srcOrd="5" destOrd="0" parTransId="{85EEB1CA-EBD5-40BE-859C-9675FFC1CF55}" sibTransId="{5F794736-1AED-4C91-BC7D-B962064A6CED}"/>
    <dgm:cxn modelId="{845185FA-9518-4AB4-AB1A-6F91FD898351}" type="presOf" srcId="{875C4098-F3B4-4D22-8AF5-DACBE266D1AD}" destId="{E623A1F0-FA4D-4744-A34D-E22A1A8E6620}" srcOrd="0" destOrd="0" presId="urn:microsoft.com/office/officeart/2008/layout/LinedList"/>
    <dgm:cxn modelId="{02A077A0-66AB-48BB-BD18-02ADF7DA344D}" type="presParOf" srcId="{B9632E0A-4EFB-4010-9739-1921714933AB}" destId="{BCECCAD3-6217-4A1F-B6E2-113C6AFD10BC}" srcOrd="0" destOrd="0" presId="urn:microsoft.com/office/officeart/2008/layout/LinedList"/>
    <dgm:cxn modelId="{8103A781-DE30-4407-8A4F-EAFDD618E9FF}" type="presParOf" srcId="{B9632E0A-4EFB-4010-9739-1921714933AB}" destId="{827E26FA-4AA1-405E-B802-A9734DC8EF24}" srcOrd="1" destOrd="0" presId="urn:microsoft.com/office/officeart/2008/layout/LinedList"/>
    <dgm:cxn modelId="{8349D509-58C1-43D0-90DA-E39F47217816}" type="presParOf" srcId="{827E26FA-4AA1-405E-B802-A9734DC8EF24}" destId="{6BB69C38-068A-4056-8822-4EAEFC9899FF}" srcOrd="0" destOrd="0" presId="urn:microsoft.com/office/officeart/2008/layout/LinedList"/>
    <dgm:cxn modelId="{4D52C791-23CB-47AD-87C5-E4F4F75E5741}" type="presParOf" srcId="{827E26FA-4AA1-405E-B802-A9734DC8EF24}" destId="{09C3F518-8B6F-4048-8742-7786FC48B3B6}" srcOrd="1" destOrd="0" presId="urn:microsoft.com/office/officeart/2008/layout/LinedList"/>
    <dgm:cxn modelId="{9368BDC5-44F1-41F2-BD42-CCE7956824D1}" type="presParOf" srcId="{B9632E0A-4EFB-4010-9739-1921714933AB}" destId="{56D8A4FD-6C27-4831-852A-20C47A51D30F}" srcOrd="2" destOrd="0" presId="urn:microsoft.com/office/officeart/2008/layout/LinedList"/>
    <dgm:cxn modelId="{C35B7A20-8F1C-407D-B372-CEB4A4364C4A}" type="presParOf" srcId="{B9632E0A-4EFB-4010-9739-1921714933AB}" destId="{B300FB90-10BD-4A38-85D0-D97C224C83E6}" srcOrd="3" destOrd="0" presId="urn:microsoft.com/office/officeart/2008/layout/LinedList"/>
    <dgm:cxn modelId="{FDABED2A-5AB6-4A24-941E-308335556D8A}" type="presParOf" srcId="{B300FB90-10BD-4A38-85D0-D97C224C83E6}" destId="{1E6F68EC-C197-48A0-B476-B6E62A4A5663}" srcOrd="0" destOrd="0" presId="urn:microsoft.com/office/officeart/2008/layout/LinedList"/>
    <dgm:cxn modelId="{0F1F96A4-86D1-4720-8E19-C0F240755831}" type="presParOf" srcId="{B300FB90-10BD-4A38-85D0-D97C224C83E6}" destId="{92E6B1E9-D8F5-4E63-BECB-CE1F21E24C98}" srcOrd="1" destOrd="0" presId="urn:microsoft.com/office/officeart/2008/layout/LinedList"/>
    <dgm:cxn modelId="{6A105A18-3566-45F0-AF49-4C8C9CF8E2F7}" type="presParOf" srcId="{B9632E0A-4EFB-4010-9739-1921714933AB}" destId="{1B773842-3016-45D0-8937-B2EA07A932AF}" srcOrd="4" destOrd="0" presId="urn:microsoft.com/office/officeart/2008/layout/LinedList"/>
    <dgm:cxn modelId="{BC0191BF-B532-438D-8702-DA7F3434EF4E}" type="presParOf" srcId="{B9632E0A-4EFB-4010-9739-1921714933AB}" destId="{E0D5DCBA-C69A-4DEC-9302-14D8E2040490}" srcOrd="5" destOrd="0" presId="urn:microsoft.com/office/officeart/2008/layout/LinedList"/>
    <dgm:cxn modelId="{A8AB3C0F-C36E-4085-B01A-E9AEB2DEB4A7}" type="presParOf" srcId="{E0D5DCBA-C69A-4DEC-9302-14D8E2040490}" destId="{D840AFAC-1522-46B0-947E-566A9DA6D300}" srcOrd="0" destOrd="0" presId="urn:microsoft.com/office/officeart/2008/layout/LinedList"/>
    <dgm:cxn modelId="{3B984048-CEAF-4351-8D33-552D456AD235}" type="presParOf" srcId="{E0D5DCBA-C69A-4DEC-9302-14D8E2040490}" destId="{D76B1BA5-AD97-4801-80ED-1A0CE90802C9}" srcOrd="1" destOrd="0" presId="urn:microsoft.com/office/officeart/2008/layout/LinedList"/>
    <dgm:cxn modelId="{36FE3F4E-8C0D-4268-8CBA-AE3D95F10AA6}" type="presParOf" srcId="{B9632E0A-4EFB-4010-9739-1921714933AB}" destId="{DDBDF1C2-E03C-4561-99AA-1AF026D6A101}" srcOrd="6" destOrd="0" presId="urn:microsoft.com/office/officeart/2008/layout/LinedList"/>
    <dgm:cxn modelId="{03731E57-C519-4251-902D-6C7550A49953}" type="presParOf" srcId="{B9632E0A-4EFB-4010-9739-1921714933AB}" destId="{499F0DD1-18AB-4188-9E42-3B73BB3FF846}" srcOrd="7" destOrd="0" presId="urn:microsoft.com/office/officeart/2008/layout/LinedList"/>
    <dgm:cxn modelId="{4B6669E9-E74C-491F-85BC-9DF20A7309CA}" type="presParOf" srcId="{499F0DD1-18AB-4188-9E42-3B73BB3FF846}" destId="{E623A1F0-FA4D-4744-A34D-E22A1A8E6620}" srcOrd="0" destOrd="0" presId="urn:microsoft.com/office/officeart/2008/layout/LinedList"/>
    <dgm:cxn modelId="{C9514FEA-96A3-4CEA-8E1A-5213F265BDD8}" type="presParOf" srcId="{499F0DD1-18AB-4188-9E42-3B73BB3FF846}" destId="{B0715C90-8D56-4B79-98C2-04B04C341482}" srcOrd="1" destOrd="0" presId="urn:microsoft.com/office/officeart/2008/layout/LinedList"/>
    <dgm:cxn modelId="{EAD09572-9530-4D50-BDA0-BD48BC314934}" type="presParOf" srcId="{B9632E0A-4EFB-4010-9739-1921714933AB}" destId="{5840542A-6808-47E2-A193-67CD21CC09CF}" srcOrd="8" destOrd="0" presId="urn:microsoft.com/office/officeart/2008/layout/LinedList"/>
    <dgm:cxn modelId="{C2ED4D42-2C4F-45A5-857A-33E5B0C014E6}" type="presParOf" srcId="{B9632E0A-4EFB-4010-9739-1921714933AB}" destId="{A7AD1D67-F8BA-46D2-BD91-443892712780}" srcOrd="9" destOrd="0" presId="urn:microsoft.com/office/officeart/2008/layout/LinedList"/>
    <dgm:cxn modelId="{64EF9D7A-A47A-42AF-8E54-44A5890E3D35}" type="presParOf" srcId="{A7AD1D67-F8BA-46D2-BD91-443892712780}" destId="{E3155472-CACD-4660-8C7C-3EF83AFD621D}" srcOrd="0" destOrd="0" presId="urn:microsoft.com/office/officeart/2008/layout/LinedList"/>
    <dgm:cxn modelId="{122F8098-A62D-4F9C-B26F-013EC51E0411}" type="presParOf" srcId="{A7AD1D67-F8BA-46D2-BD91-443892712780}" destId="{1BC1C1FE-D77E-4AEF-99AD-7D3D252F49A0}" srcOrd="1" destOrd="0" presId="urn:microsoft.com/office/officeart/2008/layout/LinedList"/>
    <dgm:cxn modelId="{F54B56C0-4FFA-4E5D-85E6-0AE4B0803557}" type="presParOf" srcId="{B9632E0A-4EFB-4010-9739-1921714933AB}" destId="{79A74468-F520-4B99-BB25-2C864C372774}" srcOrd="10" destOrd="0" presId="urn:microsoft.com/office/officeart/2008/layout/LinedList"/>
    <dgm:cxn modelId="{9ED23CD1-5122-4F8A-AB95-6F295AE1F938}" type="presParOf" srcId="{B9632E0A-4EFB-4010-9739-1921714933AB}" destId="{4703358F-22A3-4530-A586-5F730AB75F99}" srcOrd="11" destOrd="0" presId="urn:microsoft.com/office/officeart/2008/layout/LinedList"/>
    <dgm:cxn modelId="{37837D46-F0CA-42C6-9B59-CAD4F9945597}" type="presParOf" srcId="{4703358F-22A3-4530-A586-5F730AB75F99}" destId="{41D273CD-C80A-46EC-94EE-2C739C47A7B3}" srcOrd="0" destOrd="0" presId="urn:microsoft.com/office/officeart/2008/layout/LinedList"/>
    <dgm:cxn modelId="{BB9BDA45-830F-429B-B3D2-CB468B0BB63B}" type="presParOf" srcId="{4703358F-22A3-4530-A586-5F730AB75F99}" destId="{9F50E415-CB24-4591-831F-034573B9A8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5007E5-3EC1-429A-8B69-625B2927DA4E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47ABB3-BE69-4C91-AFBC-ED90483565E2}">
      <dgm:prSet custT="1"/>
      <dgm:spPr/>
      <dgm:t>
        <a:bodyPr/>
        <a:lstStyle/>
        <a:p>
          <a:r>
            <a:rPr lang="es-ES_tradnl" sz="1800" noProof="0" dirty="0"/>
            <a:t>Cuánto necesito por mes:</a:t>
          </a:r>
        </a:p>
      </dgm:t>
    </dgm:pt>
    <dgm:pt modelId="{748CF9B1-8985-45EE-AC72-A6E9C9808428}" type="parTrans" cxnId="{669F6C6C-AB04-4387-B41B-FA90CD812B8D}">
      <dgm:prSet/>
      <dgm:spPr/>
      <dgm:t>
        <a:bodyPr/>
        <a:lstStyle/>
        <a:p>
          <a:endParaRPr lang="en-US"/>
        </a:p>
      </dgm:t>
    </dgm:pt>
    <dgm:pt modelId="{C4D8F68D-548E-4C99-868E-F021F78C756C}" type="sibTrans" cxnId="{669F6C6C-AB04-4387-B41B-FA90CD812B8D}">
      <dgm:prSet/>
      <dgm:spPr/>
      <dgm:t>
        <a:bodyPr/>
        <a:lstStyle/>
        <a:p>
          <a:endParaRPr lang="en-US"/>
        </a:p>
      </dgm:t>
    </dgm:pt>
    <dgm:pt modelId="{E988AC50-999C-4732-A0F3-4241952FCDF4}">
      <dgm:prSet custT="1"/>
      <dgm:spPr/>
      <dgm:t>
        <a:bodyPr/>
        <a:lstStyle/>
        <a:p>
          <a:r>
            <a:rPr lang="es-ES_tradnl" sz="1800" noProof="0" dirty="0"/>
            <a:t>Su estimado de Seguro Social es:</a:t>
          </a:r>
        </a:p>
      </dgm:t>
    </dgm:pt>
    <dgm:pt modelId="{D703C0C2-127A-4698-A089-6FFBCE51F82D}" type="parTrans" cxnId="{975C9AAF-1012-485B-88F2-E124025BB9FB}">
      <dgm:prSet/>
      <dgm:spPr/>
      <dgm:t>
        <a:bodyPr/>
        <a:lstStyle/>
        <a:p>
          <a:endParaRPr lang="en-US"/>
        </a:p>
      </dgm:t>
    </dgm:pt>
    <dgm:pt modelId="{B80C68F7-2F96-4F37-8833-B482A5304931}" type="sibTrans" cxnId="{975C9AAF-1012-485B-88F2-E124025BB9FB}">
      <dgm:prSet/>
      <dgm:spPr/>
      <dgm:t>
        <a:bodyPr/>
        <a:lstStyle/>
        <a:p>
          <a:endParaRPr lang="en-US"/>
        </a:p>
      </dgm:t>
    </dgm:pt>
    <dgm:pt modelId="{3570CFC3-586D-4C25-AC77-DFD231F6AF6A}">
      <dgm:prSet/>
      <dgm:spPr/>
      <dgm:t>
        <a:bodyPr/>
        <a:lstStyle/>
        <a:p>
          <a:r>
            <a:rPr lang="es-ES_tradnl" noProof="0" dirty="0"/>
            <a:t>¿Cuánto 401(k) / 403(b) y/o ahorros personales necesitará para proporcionar $2,000 por mes durante los próximos 20 años (suponiendo un crecimiento del 4%)?</a:t>
          </a:r>
        </a:p>
      </dgm:t>
    </dgm:pt>
    <dgm:pt modelId="{80E0B910-4774-4FA4-B08E-DEEE6614EB64}" type="parTrans" cxnId="{5C1DE0B8-7D14-423A-ADB6-6947B8ADECBE}">
      <dgm:prSet/>
      <dgm:spPr/>
      <dgm:t>
        <a:bodyPr/>
        <a:lstStyle/>
        <a:p>
          <a:endParaRPr lang="en-US"/>
        </a:p>
      </dgm:t>
    </dgm:pt>
    <dgm:pt modelId="{2A4B230D-F9C7-4726-95A9-EFB8E788F646}" type="sibTrans" cxnId="{5C1DE0B8-7D14-423A-ADB6-6947B8ADECBE}">
      <dgm:prSet/>
      <dgm:spPr/>
      <dgm:t>
        <a:bodyPr/>
        <a:lstStyle/>
        <a:p>
          <a:endParaRPr lang="en-US"/>
        </a:p>
      </dgm:t>
    </dgm:pt>
    <dgm:pt modelId="{5CECD03C-FCE0-4EAB-99BD-7911187EE817}">
      <dgm:prSet custT="1"/>
      <dgm:spPr/>
      <dgm:t>
        <a:bodyPr/>
        <a:lstStyle/>
        <a:p>
          <a:pPr algn="ctr"/>
          <a:r>
            <a:rPr lang="en-US" sz="1800" dirty="0"/>
            <a:t>$330,000</a:t>
          </a:r>
        </a:p>
      </dgm:t>
    </dgm:pt>
    <dgm:pt modelId="{C1DE9F1D-B4E2-4EB6-9C67-99EA0BBFF5AF}" type="parTrans" cxnId="{E444FCB6-BA19-4F00-A820-D246D1CF8C3E}">
      <dgm:prSet/>
      <dgm:spPr/>
      <dgm:t>
        <a:bodyPr/>
        <a:lstStyle/>
        <a:p>
          <a:endParaRPr lang="en-US"/>
        </a:p>
      </dgm:t>
    </dgm:pt>
    <dgm:pt modelId="{837332D8-4C9D-4FD1-9CE9-CA8042B04B43}" type="sibTrans" cxnId="{E444FCB6-BA19-4F00-A820-D246D1CF8C3E}">
      <dgm:prSet/>
      <dgm:spPr/>
      <dgm:t>
        <a:bodyPr/>
        <a:lstStyle/>
        <a:p>
          <a:endParaRPr lang="en-US"/>
        </a:p>
      </dgm:t>
    </dgm:pt>
    <dgm:pt modelId="{C7F9FFA2-628D-4F56-9720-225C77889880}">
      <dgm:prSet custT="1"/>
      <dgm:spPr/>
      <dgm:t>
        <a:bodyPr/>
        <a:lstStyle/>
        <a:p>
          <a:pPr algn="ctr"/>
          <a:r>
            <a:rPr lang="en-US" sz="1800" dirty="0"/>
            <a:t>$1,000 / </a:t>
          </a:r>
          <a:r>
            <a:rPr lang="en-US" sz="1800" dirty="0" err="1"/>
            <a:t>mes</a:t>
          </a:r>
          <a:endParaRPr lang="en-US" sz="1800" dirty="0"/>
        </a:p>
      </dgm:t>
    </dgm:pt>
    <dgm:pt modelId="{15670526-7A2C-4EDA-AB63-4F1AFEEA96A8}" type="parTrans" cxnId="{49D8BAD9-F599-428D-AB0A-621677717FB2}">
      <dgm:prSet/>
      <dgm:spPr/>
      <dgm:t>
        <a:bodyPr/>
        <a:lstStyle/>
        <a:p>
          <a:endParaRPr lang="en-US"/>
        </a:p>
      </dgm:t>
    </dgm:pt>
    <dgm:pt modelId="{89BC792D-D1E9-4E7D-904C-6C63B059866E}" type="sibTrans" cxnId="{49D8BAD9-F599-428D-AB0A-621677717FB2}">
      <dgm:prSet/>
      <dgm:spPr/>
      <dgm:t>
        <a:bodyPr/>
        <a:lstStyle/>
        <a:p>
          <a:endParaRPr lang="en-US"/>
        </a:p>
      </dgm:t>
    </dgm:pt>
    <dgm:pt modelId="{B476D2BB-D7D4-4183-8797-C7CD2EA54EF0}">
      <dgm:prSet custT="1"/>
      <dgm:spPr/>
      <dgm:t>
        <a:bodyPr/>
        <a:lstStyle/>
        <a:p>
          <a:pPr algn="ctr"/>
          <a:r>
            <a:rPr lang="en-US" sz="1800" dirty="0"/>
            <a:t>$3,000 / </a:t>
          </a:r>
          <a:r>
            <a:rPr lang="en-US" sz="1800" dirty="0" err="1"/>
            <a:t>mes</a:t>
          </a:r>
          <a:endParaRPr lang="en-US" sz="1800" dirty="0"/>
        </a:p>
      </dgm:t>
    </dgm:pt>
    <dgm:pt modelId="{AD83457A-D804-4B8D-A7E1-762BDE0E7EDF}" type="parTrans" cxnId="{48BD06B5-6D13-4C25-984E-42F761F51486}">
      <dgm:prSet/>
      <dgm:spPr/>
      <dgm:t>
        <a:bodyPr/>
        <a:lstStyle/>
        <a:p>
          <a:endParaRPr lang="en-US"/>
        </a:p>
      </dgm:t>
    </dgm:pt>
    <dgm:pt modelId="{E553B988-5449-4142-9729-177554327413}" type="sibTrans" cxnId="{48BD06B5-6D13-4C25-984E-42F761F51486}">
      <dgm:prSet/>
      <dgm:spPr/>
      <dgm:t>
        <a:bodyPr/>
        <a:lstStyle/>
        <a:p>
          <a:endParaRPr lang="en-US"/>
        </a:p>
      </dgm:t>
    </dgm:pt>
    <dgm:pt modelId="{4F221694-02D6-4E40-89BC-8EEE5057BC71}" type="pres">
      <dgm:prSet presAssocID="{255007E5-3EC1-429A-8B69-625B2927DA4E}" presName="Name0" presStyleCnt="0">
        <dgm:presLayoutVars>
          <dgm:dir/>
          <dgm:animLvl val="lvl"/>
          <dgm:resizeHandles val="exact"/>
        </dgm:presLayoutVars>
      </dgm:prSet>
      <dgm:spPr/>
    </dgm:pt>
    <dgm:pt modelId="{FB179ECF-34D8-4015-BECE-EC311119ADE5}" type="pres">
      <dgm:prSet presAssocID="{DB47ABB3-BE69-4C91-AFBC-ED90483565E2}" presName="composite" presStyleCnt="0"/>
      <dgm:spPr/>
    </dgm:pt>
    <dgm:pt modelId="{625458C2-74F5-4558-8DF5-460C83C7761D}" type="pres">
      <dgm:prSet presAssocID="{DB47ABB3-BE69-4C91-AFBC-ED90483565E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05847FD-709E-4ADB-9548-11BFF0599F9B}" type="pres">
      <dgm:prSet presAssocID="{DB47ABB3-BE69-4C91-AFBC-ED90483565E2}" presName="desTx" presStyleLbl="alignAccFollowNode1" presStyleIdx="0" presStyleCnt="3">
        <dgm:presLayoutVars>
          <dgm:bulletEnabled val="1"/>
        </dgm:presLayoutVars>
      </dgm:prSet>
      <dgm:spPr/>
    </dgm:pt>
    <dgm:pt modelId="{5DB1CF6A-6C80-4F15-A671-C245FAB3A959}" type="pres">
      <dgm:prSet presAssocID="{C4D8F68D-548E-4C99-868E-F021F78C756C}" presName="space" presStyleCnt="0"/>
      <dgm:spPr/>
    </dgm:pt>
    <dgm:pt modelId="{113E40B5-5547-4EE3-8566-CBD638ACB19F}" type="pres">
      <dgm:prSet presAssocID="{E988AC50-999C-4732-A0F3-4241952FCDF4}" presName="composite" presStyleCnt="0"/>
      <dgm:spPr/>
    </dgm:pt>
    <dgm:pt modelId="{50E0F1D5-B88B-4F31-87E0-6DECF7572A12}" type="pres">
      <dgm:prSet presAssocID="{E988AC50-999C-4732-A0F3-4241952FCDF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D50F17C-B22F-4134-B70A-5AC4FFD9BECA}" type="pres">
      <dgm:prSet presAssocID="{E988AC50-999C-4732-A0F3-4241952FCDF4}" presName="desTx" presStyleLbl="alignAccFollowNode1" presStyleIdx="1" presStyleCnt="3">
        <dgm:presLayoutVars>
          <dgm:bulletEnabled val="1"/>
        </dgm:presLayoutVars>
      </dgm:prSet>
      <dgm:spPr/>
    </dgm:pt>
    <dgm:pt modelId="{0B1A593F-61C1-41FD-B36E-991FC14AC839}" type="pres">
      <dgm:prSet presAssocID="{B80C68F7-2F96-4F37-8833-B482A5304931}" presName="space" presStyleCnt="0"/>
      <dgm:spPr/>
    </dgm:pt>
    <dgm:pt modelId="{AEFE8E8A-7E24-4036-B97D-D011F430E27F}" type="pres">
      <dgm:prSet presAssocID="{3570CFC3-586D-4C25-AC77-DFD231F6AF6A}" presName="composite" presStyleCnt="0"/>
      <dgm:spPr/>
    </dgm:pt>
    <dgm:pt modelId="{8FF716C4-04EC-445F-B925-AC6FDAA0EFD3}" type="pres">
      <dgm:prSet presAssocID="{3570CFC3-586D-4C25-AC77-DFD231F6AF6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68150D6-9608-4852-A552-13E39CEDD01C}" type="pres">
      <dgm:prSet presAssocID="{3570CFC3-586D-4C25-AC77-DFD231F6AF6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96BE42C-6B16-45F2-9783-1537A441E078}" type="presOf" srcId="{B476D2BB-D7D4-4183-8797-C7CD2EA54EF0}" destId="{105847FD-709E-4ADB-9548-11BFF0599F9B}" srcOrd="0" destOrd="0" presId="urn:microsoft.com/office/officeart/2005/8/layout/hList1"/>
    <dgm:cxn modelId="{FA32D24E-D1A1-4205-8836-C053DC24335D}" type="presOf" srcId="{5CECD03C-FCE0-4EAB-99BD-7911187EE817}" destId="{D68150D6-9608-4852-A552-13E39CEDD01C}" srcOrd="0" destOrd="0" presId="urn:microsoft.com/office/officeart/2005/8/layout/hList1"/>
    <dgm:cxn modelId="{669F6C6C-AB04-4387-B41B-FA90CD812B8D}" srcId="{255007E5-3EC1-429A-8B69-625B2927DA4E}" destId="{DB47ABB3-BE69-4C91-AFBC-ED90483565E2}" srcOrd="0" destOrd="0" parTransId="{748CF9B1-8985-45EE-AC72-A6E9C9808428}" sibTransId="{C4D8F68D-548E-4C99-868E-F021F78C756C}"/>
    <dgm:cxn modelId="{61B42589-FB18-45F1-B4E0-C4E6F8DCC297}" type="presOf" srcId="{DB47ABB3-BE69-4C91-AFBC-ED90483565E2}" destId="{625458C2-74F5-4558-8DF5-460C83C7761D}" srcOrd="0" destOrd="0" presId="urn:microsoft.com/office/officeart/2005/8/layout/hList1"/>
    <dgm:cxn modelId="{858E5A8E-789E-4F9F-8ACE-CD39F464D6F8}" type="presOf" srcId="{255007E5-3EC1-429A-8B69-625B2927DA4E}" destId="{4F221694-02D6-4E40-89BC-8EEE5057BC71}" srcOrd="0" destOrd="0" presId="urn:microsoft.com/office/officeart/2005/8/layout/hList1"/>
    <dgm:cxn modelId="{A449F496-4C5C-4C0D-8C46-02CFC9771477}" type="presOf" srcId="{3570CFC3-586D-4C25-AC77-DFD231F6AF6A}" destId="{8FF716C4-04EC-445F-B925-AC6FDAA0EFD3}" srcOrd="0" destOrd="0" presId="urn:microsoft.com/office/officeart/2005/8/layout/hList1"/>
    <dgm:cxn modelId="{B6C70A9F-B412-41B1-8BDA-9532375DF1C2}" type="presOf" srcId="{C7F9FFA2-628D-4F56-9720-225C77889880}" destId="{4D50F17C-B22F-4134-B70A-5AC4FFD9BECA}" srcOrd="0" destOrd="0" presId="urn:microsoft.com/office/officeart/2005/8/layout/hList1"/>
    <dgm:cxn modelId="{975C9AAF-1012-485B-88F2-E124025BB9FB}" srcId="{255007E5-3EC1-429A-8B69-625B2927DA4E}" destId="{E988AC50-999C-4732-A0F3-4241952FCDF4}" srcOrd="1" destOrd="0" parTransId="{D703C0C2-127A-4698-A089-6FFBCE51F82D}" sibTransId="{B80C68F7-2F96-4F37-8833-B482A5304931}"/>
    <dgm:cxn modelId="{48BD06B5-6D13-4C25-984E-42F761F51486}" srcId="{DB47ABB3-BE69-4C91-AFBC-ED90483565E2}" destId="{B476D2BB-D7D4-4183-8797-C7CD2EA54EF0}" srcOrd="0" destOrd="0" parTransId="{AD83457A-D804-4B8D-A7E1-762BDE0E7EDF}" sibTransId="{E553B988-5449-4142-9729-177554327413}"/>
    <dgm:cxn modelId="{E444FCB6-BA19-4F00-A820-D246D1CF8C3E}" srcId="{3570CFC3-586D-4C25-AC77-DFD231F6AF6A}" destId="{5CECD03C-FCE0-4EAB-99BD-7911187EE817}" srcOrd="0" destOrd="0" parTransId="{C1DE9F1D-B4E2-4EB6-9C67-99EA0BBFF5AF}" sibTransId="{837332D8-4C9D-4FD1-9CE9-CA8042B04B43}"/>
    <dgm:cxn modelId="{5C1DE0B8-7D14-423A-ADB6-6947B8ADECBE}" srcId="{255007E5-3EC1-429A-8B69-625B2927DA4E}" destId="{3570CFC3-586D-4C25-AC77-DFD231F6AF6A}" srcOrd="2" destOrd="0" parTransId="{80E0B910-4774-4FA4-B08E-DEEE6614EB64}" sibTransId="{2A4B230D-F9C7-4726-95A9-EFB8E788F646}"/>
    <dgm:cxn modelId="{7F1D2CC4-7DD1-44AC-BEC3-CEAF4C420572}" type="presOf" srcId="{E988AC50-999C-4732-A0F3-4241952FCDF4}" destId="{50E0F1D5-B88B-4F31-87E0-6DECF7572A12}" srcOrd="0" destOrd="0" presId="urn:microsoft.com/office/officeart/2005/8/layout/hList1"/>
    <dgm:cxn modelId="{49D8BAD9-F599-428D-AB0A-621677717FB2}" srcId="{E988AC50-999C-4732-A0F3-4241952FCDF4}" destId="{C7F9FFA2-628D-4F56-9720-225C77889880}" srcOrd="0" destOrd="0" parTransId="{15670526-7A2C-4EDA-AB63-4F1AFEEA96A8}" sibTransId="{89BC792D-D1E9-4E7D-904C-6C63B059866E}"/>
    <dgm:cxn modelId="{ADBA6C7C-A43F-4740-92D7-0801DEC4B6C0}" type="presParOf" srcId="{4F221694-02D6-4E40-89BC-8EEE5057BC71}" destId="{FB179ECF-34D8-4015-BECE-EC311119ADE5}" srcOrd="0" destOrd="0" presId="urn:microsoft.com/office/officeart/2005/8/layout/hList1"/>
    <dgm:cxn modelId="{DEE3D21A-5CD7-4271-B409-80B747D42C08}" type="presParOf" srcId="{FB179ECF-34D8-4015-BECE-EC311119ADE5}" destId="{625458C2-74F5-4558-8DF5-460C83C7761D}" srcOrd="0" destOrd="0" presId="urn:microsoft.com/office/officeart/2005/8/layout/hList1"/>
    <dgm:cxn modelId="{715A3E0F-5C7C-4CF7-A62F-257E6B32E462}" type="presParOf" srcId="{FB179ECF-34D8-4015-BECE-EC311119ADE5}" destId="{105847FD-709E-4ADB-9548-11BFF0599F9B}" srcOrd="1" destOrd="0" presId="urn:microsoft.com/office/officeart/2005/8/layout/hList1"/>
    <dgm:cxn modelId="{45FA7B94-C89C-427D-9D28-9AEE05B92C5C}" type="presParOf" srcId="{4F221694-02D6-4E40-89BC-8EEE5057BC71}" destId="{5DB1CF6A-6C80-4F15-A671-C245FAB3A959}" srcOrd="1" destOrd="0" presId="urn:microsoft.com/office/officeart/2005/8/layout/hList1"/>
    <dgm:cxn modelId="{CBE9B2C6-0998-4FBD-BE68-15B7AE9B879C}" type="presParOf" srcId="{4F221694-02D6-4E40-89BC-8EEE5057BC71}" destId="{113E40B5-5547-4EE3-8566-CBD638ACB19F}" srcOrd="2" destOrd="0" presId="urn:microsoft.com/office/officeart/2005/8/layout/hList1"/>
    <dgm:cxn modelId="{79AED611-D924-4DFC-ABEC-598A79020EC9}" type="presParOf" srcId="{113E40B5-5547-4EE3-8566-CBD638ACB19F}" destId="{50E0F1D5-B88B-4F31-87E0-6DECF7572A12}" srcOrd="0" destOrd="0" presId="urn:microsoft.com/office/officeart/2005/8/layout/hList1"/>
    <dgm:cxn modelId="{578D6BB9-4A48-4D79-8639-8DFA2D422104}" type="presParOf" srcId="{113E40B5-5547-4EE3-8566-CBD638ACB19F}" destId="{4D50F17C-B22F-4134-B70A-5AC4FFD9BECA}" srcOrd="1" destOrd="0" presId="urn:microsoft.com/office/officeart/2005/8/layout/hList1"/>
    <dgm:cxn modelId="{1A4AE0E5-3536-437A-8FD4-C9CF3DA23E84}" type="presParOf" srcId="{4F221694-02D6-4E40-89BC-8EEE5057BC71}" destId="{0B1A593F-61C1-41FD-B36E-991FC14AC839}" srcOrd="3" destOrd="0" presId="urn:microsoft.com/office/officeart/2005/8/layout/hList1"/>
    <dgm:cxn modelId="{6AE5562B-48AC-40AB-A71F-F1115D531F3C}" type="presParOf" srcId="{4F221694-02D6-4E40-89BC-8EEE5057BC71}" destId="{AEFE8E8A-7E24-4036-B97D-D011F430E27F}" srcOrd="4" destOrd="0" presId="urn:microsoft.com/office/officeart/2005/8/layout/hList1"/>
    <dgm:cxn modelId="{CC837E1F-5A51-4E41-BE99-A4E580F1012A}" type="presParOf" srcId="{AEFE8E8A-7E24-4036-B97D-D011F430E27F}" destId="{8FF716C4-04EC-445F-B925-AC6FDAA0EFD3}" srcOrd="0" destOrd="0" presId="urn:microsoft.com/office/officeart/2005/8/layout/hList1"/>
    <dgm:cxn modelId="{5310EE5C-9D15-45B3-AF93-CD777F997D61}" type="presParOf" srcId="{AEFE8E8A-7E24-4036-B97D-D011F430E27F}" destId="{D68150D6-9608-4852-A552-13E39CEDD0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70B58-7226-4785-9F81-8BEDE34FCAEA}">
      <dsp:nvSpPr>
        <dsp:cNvPr id="0" name=""/>
        <dsp:cNvSpPr/>
      </dsp:nvSpPr>
      <dsp:spPr>
        <a:xfrm>
          <a:off x="459" y="117124"/>
          <a:ext cx="1791090" cy="1074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Facturas</a:t>
          </a:r>
          <a:r>
            <a:rPr lang="en-US" sz="2200" kern="1200" dirty="0"/>
            <a:t> </a:t>
          </a:r>
          <a:r>
            <a:rPr lang="en-US" sz="2200" kern="1200" dirty="0" err="1"/>
            <a:t>vencidas</a:t>
          </a:r>
          <a:endParaRPr lang="en-US" sz="2200" kern="1200" dirty="0"/>
        </a:p>
      </dsp:txBody>
      <dsp:txXfrm>
        <a:off x="459" y="117124"/>
        <a:ext cx="1791090" cy="1074654"/>
      </dsp:txXfrm>
    </dsp:sp>
    <dsp:sp modelId="{1AE5E6CB-B162-4A8A-9CB2-98296F081F77}">
      <dsp:nvSpPr>
        <dsp:cNvPr id="0" name=""/>
        <dsp:cNvSpPr/>
      </dsp:nvSpPr>
      <dsp:spPr>
        <a:xfrm>
          <a:off x="1970658" y="117124"/>
          <a:ext cx="1791090" cy="1074654"/>
        </a:xfrm>
        <a:prstGeom prst="rect">
          <a:avLst/>
        </a:prstGeom>
        <a:solidFill>
          <a:srgbClr val="3D97A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Estrés</a:t>
          </a:r>
          <a:r>
            <a:rPr lang="en-US" sz="2200" kern="1200" dirty="0"/>
            <a:t> y </a:t>
          </a:r>
          <a:r>
            <a:rPr lang="en-US" sz="2200" kern="1200" dirty="0" err="1"/>
            <a:t>ansiedad</a:t>
          </a:r>
          <a:endParaRPr lang="en-US" sz="2200" kern="1200" dirty="0"/>
        </a:p>
      </dsp:txBody>
      <dsp:txXfrm>
        <a:off x="1970658" y="117124"/>
        <a:ext cx="1791090" cy="1074654"/>
      </dsp:txXfrm>
    </dsp:sp>
    <dsp:sp modelId="{2118A38F-05AB-4334-8E09-28594AA2FE55}">
      <dsp:nvSpPr>
        <dsp:cNvPr id="0" name=""/>
        <dsp:cNvSpPr/>
      </dsp:nvSpPr>
      <dsp:spPr>
        <a:xfrm>
          <a:off x="459" y="1370887"/>
          <a:ext cx="1791090" cy="1074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Juegos</a:t>
          </a:r>
          <a:r>
            <a:rPr lang="en-US" sz="2200" kern="1200" dirty="0"/>
            <a:t> de azar, </a:t>
          </a:r>
          <a:r>
            <a:rPr lang="en-US" sz="2200" kern="1200" dirty="0" err="1"/>
            <a:t>inversiones</a:t>
          </a:r>
          <a:r>
            <a:rPr lang="en-US" sz="2200" kern="1200" dirty="0"/>
            <a:t> </a:t>
          </a:r>
          <a:r>
            <a:rPr lang="en-US" sz="2200" kern="1200" dirty="0" err="1"/>
            <a:t>arriesgadas</a:t>
          </a:r>
          <a:endParaRPr lang="en-US" sz="2200" kern="1200" dirty="0"/>
        </a:p>
      </dsp:txBody>
      <dsp:txXfrm>
        <a:off x="459" y="1370887"/>
        <a:ext cx="1791090" cy="1074654"/>
      </dsp:txXfrm>
    </dsp:sp>
    <dsp:sp modelId="{B4BEAD67-6E48-4E48-8789-0ACCB38FB426}">
      <dsp:nvSpPr>
        <dsp:cNvPr id="0" name=""/>
        <dsp:cNvSpPr/>
      </dsp:nvSpPr>
      <dsp:spPr>
        <a:xfrm>
          <a:off x="1970658" y="1370887"/>
          <a:ext cx="1791090" cy="1074654"/>
        </a:xfrm>
        <a:prstGeom prst="rect">
          <a:avLst/>
        </a:prstGeom>
        <a:solidFill>
          <a:srgbClr val="3D97A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Engaño</a:t>
          </a:r>
          <a:endParaRPr lang="en-US" sz="2200" kern="1200" dirty="0"/>
        </a:p>
      </dsp:txBody>
      <dsp:txXfrm>
        <a:off x="1970658" y="1370887"/>
        <a:ext cx="1791090" cy="1074654"/>
      </dsp:txXfrm>
    </dsp:sp>
    <dsp:sp modelId="{38036B6A-F79B-4E6A-B5F0-8F1257514BEB}">
      <dsp:nvSpPr>
        <dsp:cNvPr id="0" name=""/>
        <dsp:cNvSpPr/>
      </dsp:nvSpPr>
      <dsp:spPr>
        <a:xfrm>
          <a:off x="459" y="2624650"/>
          <a:ext cx="1791090" cy="1074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Avaricia</a:t>
          </a:r>
          <a:endParaRPr lang="en-US" sz="2200" kern="1200" dirty="0"/>
        </a:p>
      </dsp:txBody>
      <dsp:txXfrm>
        <a:off x="459" y="2624650"/>
        <a:ext cx="1791090" cy="1074654"/>
      </dsp:txXfrm>
    </dsp:sp>
    <dsp:sp modelId="{050EC252-EC9A-44A0-877F-F9A6777C6142}">
      <dsp:nvSpPr>
        <dsp:cNvPr id="0" name=""/>
        <dsp:cNvSpPr/>
      </dsp:nvSpPr>
      <dsp:spPr>
        <a:xfrm>
          <a:off x="1970658" y="2624650"/>
          <a:ext cx="1791090" cy="1074654"/>
        </a:xfrm>
        <a:prstGeom prst="rect">
          <a:avLst/>
        </a:prstGeom>
        <a:solidFill>
          <a:srgbClr val="3D97A1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Codicia</a:t>
          </a:r>
          <a:endParaRPr lang="en-US" sz="2200" kern="1200" dirty="0"/>
        </a:p>
      </dsp:txBody>
      <dsp:txXfrm>
        <a:off x="1970658" y="2624650"/>
        <a:ext cx="1791090" cy="1074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0F3E7-15B6-4740-A362-6184B4F766E3}">
      <dsp:nvSpPr>
        <dsp:cNvPr id="0" name=""/>
        <dsp:cNvSpPr/>
      </dsp:nvSpPr>
      <dsp:spPr>
        <a:xfrm>
          <a:off x="459" y="36872"/>
          <a:ext cx="1791089" cy="1074653"/>
        </a:xfrm>
        <a:prstGeom prst="rect">
          <a:avLst/>
        </a:prstGeom>
        <a:solidFill>
          <a:srgbClr val="67BEB5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Necesidades</a:t>
          </a:r>
          <a:r>
            <a:rPr lang="en-US" sz="2100" kern="1200" dirty="0"/>
            <a:t> </a:t>
          </a:r>
          <a:r>
            <a:rPr lang="en-US" sz="2100" kern="1200" dirty="0" err="1"/>
            <a:t>familiares</a:t>
          </a:r>
          <a:r>
            <a:rPr lang="en-US" sz="2100" kern="1200" dirty="0"/>
            <a:t> </a:t>
          </a:r>
          <a:r>
            <a:rPr lang="en-US" sz="2100" kern="1200" dirty="0" err="1"/>
            <a:t>insatisfechas</a:t>
          </a:r>
          <a:endParaRPr lang="en-US" sz="2100" kern="1200" dirty="0"/>
        </a:p>
      </dsp:txBody>
      <dsp:txXfrm>
        <a:off x="459" y="36872"/>
        <a:ext cx="1791089" cy="1074653"/>
      </dsp:txXfrm>
    </dsp:sp>
    <dsp:sp modelId="{E69120A9-8870-4D3D-A489-DBACA8224837}">
      <dsp:nvSpPr>
        <dsp:cNvPr id="0" name=""/>
        <dsp:cNvSpPr/>
      </dsp:nvSpPr>
      <dsp:spPr>
        <a:xfrm>
          <a:off x="1970657" y="36872"/>
          <a:ext cx="1791089" cy="1074653"/>
        </a:xfrm>
        <a:prstGeom prst="rect">
          <a:avLst/>
        </a:prstGeom>
        <a:solidFill>
          <a:srgbClr val="58B6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Falta de com-</a:t>
          </a:r>
          <a:r>
            <a:rPr lang="en-US" sz="2100" kern="1200" dirty="0" err="1"/>
            <a:t>promiso</a:t>
          </a:r>
          <a:r>
            <a:rPr lang="en-US" sz="2100" kern="1200" dirty="0"/>
            <a:t> con la </a:t>
          </a:r>
          <a:r>
            <a:rPr lang="en-US" sz="2100" kern="1200" dirty="0" err="1"/>
            <a:t>obra</a:t>
          </a:r>
          <a:r>
            <a:rPr lang="en-US" sz="2100" kern="1200" dirty="0"/>
            <a:t> de Dios</a:t>
          </a:r>
        </a:p>
      </dsp:txBody>
      <dsp:txXfrm>
        <a:off x="1970657" y="36872"/>
        <a:ext cx="1791089" cy="1074653"/>
      </dsp:txXfrm>
    </dsp:sp>
    <dsp:sp modelId="{D7DD7C94-AC38-4445-AB61-6886DECD96CE}">
      <dsp:nvSpPr>
        <dsp:cNvPr id="0" name=""/>
        <dsp:cNvSpPr/>
      </dsp:nvSpPr>
      <dsp:spPr>
        <a:xfrm>
          <a:off x="459" y="1290635"/>
          <a:ext cx="1791089" cy="1074653"/>
        </a:xfrm>
        <a:prstGeom prst="rect">
          <a:avLst/>
        </a:prstGeom>
        <a:solidFill>
          <a:srgbClr val="67BEB5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Exceso</a:t>
          </a:r>
          <a:r>
            <a:rPr lang="en-US" sz="2100" kern="1200" dirty="0"/>
            <a:t> de </a:t>
          </a:r>
          <a:r>
            <a:rPr lang="en-US" sz="2100" kern="1200" dirty="0" err="1"/>
            <a:t>compromiso</a:t>
          </a:r>
          <a:r>
            <a:rPr lang="en-US" sz="2100" kern="1200" dirty="0"/>
            <a:t> con </a:t>
          </a:r>
          <a:r>
            <a:rPr lang="en-US" sz="2100" kern="1200" dirty="0" err="1"/>
            <a:t>el</a:t>
          </a:r>
          <a:r>
            <a:rPr lang="en-US" sz="2100" kern="1200" dirty="0"/>
            <a:t> </a:t>
          </a:r>
          <a:r>
            <a:rPr lang="en-US" sz="2100" kern="1200" dirty="0" err="1"/>
            <a:t>trabajo</a:t>
          </a:r>
          <a:endParaRPr lang="en-US" sz="2100" kern="1200" dirty="0"/>
        </a:p>
      </dsp:txBody>
      <dsp:txXfrm>
        <a:off x="459" y="1290635"/>
        <a:ext cx="1791089" cy="1074653"/>
      </dsp:txXfrm>
    </dsp:sp>
    <dsp:sp modelId="{1D60E7F4-A302-4C3E-85A0-EC890B0CA1D4}">
      <dsp:nvSpPr>
        <dsp:cNvPr id="0" name=""/>
        <dsp:cNvSpPr/>
      </dsp:nvSpPr>
      <dsp:spPr>
        <a:xfrm>
          <a:off x="1970657" y="1290635"/>
          <a:ext cx="1791089" cy="1074653"/>
        </a:xfrm>
        <a:prstGeom prst="rect">
          <a:avLst/>
        </a:prstGeom>
        <a:solidFill>
          <a:srgbClr val="58B6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Enredos</a:t>
          </a:r>
          <a:r>
            <a:rPr lang="en-US" sz="2100" kern="1200" dirty="0"/>
            <a:t> de dinero</a:t>
          </a:r>
        </a:p>
      </dsp:txBody>
      <dsp:txXfrm>
        <a:off x="1970657" y="1290635"/>
        <a:ext cx="1791089" cy="1074653"/>
      </dsp:txXfrm>
    </dsp:sp>
    <dsp:sp modelId="{8EC3AA4B-5E64-498E-BD79-8B23114E0D9F}">
      <dsp:nvSpPr>
        <dsp:cNvPr id="0" name=""/>
        <dsp:cNvSpPr/>
      </dsp:nvSpPr>
      <dsp:spPr>
        <a:xfrm>
          <a:off x="0" y="2549449"/>
          <a:ext cx="1791089" cy="1074653"/>
        </a:xfrm>
        <a:prstGeom prst="rect">
          <a:avLst/>
        </a:prstGeom>
        <a:solidFill>
          <a:srgbClr val="67BEB5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Actitud</a:t>
          </a:r>
          <a:r>
            <a:rPr lang="en-US" sz="2100" kern="1200" dirty="0"/>
            <a:t> </a:t>
          </a:r>
          <a:r>
            <a:rPr lang="en-US" sz="2100" kern="1200" dirty="0" err="1"/>
            <a:t>egoísta</a:t>
          </a:r>
          <a:endParaRPr lang="en-US" sz="2100" kern="1200" dirty="0"/>
        </a:p>
      </dsp:txBody>
      <dsp:txXfrm>
        <a:off x="0" y="2549449"/>
        <a:ext cx="1791089" cy="1074653"/>
      </dsp:txXfrm>
    </dsp:sp>
    <dsp:sp modelId="{CE94EB2E-00EF-43BE-8D99-9764536AA520}">
      <dsp:nvSpPr>
        <dsp:cNvPr id="0" name=""/>
        <dsp:cNvSpPr/>
      </dsp:nvSpPr>
      <dsp:spPr>
        <a:xfrm>
          <a:off x="1970657" y="2544398"/>
          <a:ext cx="1791089" cy="1074653"/>
        </a:xfrm>
        <a:prstGeom prst="rect">
          <a:avLst/>
        </a:prstGeom>
        <a:solidFill>
          <a:srgbClr val="58B6C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??? _________</a:t>
          </a:r>
        </a:p>
      </dsp:txBody>
      <dsp:txXfrm>
        <a:off x="1970657" y="2544398"/>
        <a:ext cx="1791089" cy="1074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CCAD3-6217-4A1F-B6E2-113C6AFD10BC}">
      <dsp:nvSpPr>
        <dsp:cNvPr id="0" name=""/>
        <dsp:cNvSpPr/>
      </dsp:nvSpPr>
      <dsp:spPr>
        <a:xfrm>
          <a:off x="0" y="513"/>
          <a:ext cx="827246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B69C38-068A-4056-8822-4EAEFC9899FF}">
      <dsp:nvSpPr>
        <dsp:cNvPr id="0" name=""/>
        <dsp:cNvSpPr/>
      </dsp:nvSpPr>
      <dsp:spPr>
        <a:xfrm>
          <a:off x="0" y="513"/>
          <a:ext cx="8272463" cy="6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baseline="0" noProof="0" dirty="0"/>
            <a:t>¿Cuánto tiempo desea trabajar?</a:t>
          </a:r>
          <a:endParaRPr lang="es-ES_tradnl" sz="2800" kern="1200" noProof="0" dirty="0"/>
        </a:p>
      </dsp:txBody>
      <dsp:txXfrm>
        <a:off x="0" y="513"/>
        <a:ext cx="8272463" cy="606370"/>
      </dsp:txXfrm>
    </dsp:sp>
    <dsp:sp modelId="{56D8A4FD-6C27-4831-852A-20C47A51D30F}">
      <dsp:nvSpPr>
        <dsp:cNvPr id="0" name=""/>
        <dsp:cNvSpPr/>
      </dsp:nvSpPr>
      <dsp:spPr>
        <a:xfrm>
          <a:off x="0" y="606884"/>
          <a:ext cx="8272463" cy="0"/>
        </a:xfrm>
        <a:prstGeom prst="line">
          <a:avLst/>
        </a:prstGeom>
        <a:gradFill rotWithShape="0">
          <a:gsLst>
            <a:gs pos="0">
              <a:schemeClr val="accent5">
                <a:hueOff val="157490"/>
                <a:satOff val="8458"/>
                <a:lumOff val="-3059"/>
                <a:alphaOff val="0"/>
                <a:tint val="68000"/>
                <a:alpha val="90000"/>
                <a:lumMod val="100000"/>
              </a:schemeClr>
            </a:gs>
            <a:gs pos="100000">
              <a:schemeClr val="accent5">
                <a:hueOff val="157490"/>
                <a:satOff val="8458"/>
                <a:lumOff val="-3059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hueOff val="157490"/>
              <a:satOff val="8458"/>
              <a:lumOff val="-3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6F68EC-C197-48A0-B476-B6E62A4A5663}">
      <dsp:nvSpPr>
        <dsp:cNvPr id="0" name=""/>
        <dsp:cNvSpPr/>
      </dsp:nvSpPr>
      <dsp:spPr>
        <a:xfrm>
          <a:off x="0" y="606884"/>
          <a:ext cx="8272463" cy="6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baseline="0" noProof="0" dirty="0"/>
            <a:t>¿Qué desea hacer durante la jubilación?</a:t>
          </a:r>
          <a:endParaRPr lang="es-ES_tradnl" sz="2800" kern="1200" noProof="0" dirty="0"/>
        </a:p>
      </dsp:txBody>
      <dsp:txXfrm>
        <a:off x="0" y="606884"/>
        <a:ext cx="8272463" cy="606370"/>
      </dsp:txXfrm>
    </dsp:sp>
    <dsp:sp modelId="{1B773842-3016-45D0-8937-B2EA07A932AF}">
      <dsp:nvSpPr>
        <dsp:cNvPr id="0" name=""/>
        <dsp:cNvSpPr/>
      </dsp:nvSpPr>
      <dsp:spPr>
        <a:xfrm>
          <a:off x="0" y="1213255"/>
          <a:ext cx="8272463" cy="0"/>
        </a:xfrm>
        <a:prstGeom prst="line">
          <a:avLst/>
        </a:prstGeom>
        <a:gradFill rotWithShape="0">
          <a:gsLst>
            <a:gs pos="0">
              <a:schemeClr val="accent5">
                <a:hueOff val="314980"/>
                <a:satOff val="16915"/>
                <a:lumOff val="-6118"/>
                <a:alphaOff val="0"/>
                <a:tint val="68000"/>
                <a:alpha val="90000"/>
                <a:lumMod val="100000"/>
              </a:schemeClr>
            </a:gs>
            <a:gs pos="100000">
              <a:schemeClr val="accent5">
                <a:hueOff val="314980"/>
                <a:satOff val="16915"/>
                <a:lumOff val="-6118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hueOff val="314980"/>
              <a:satOff val="16915"/>
              <a:lumOff val="-6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40AFAC-1522-46B0-947E-566A9DA6D300}">
      <dsp:nvSpPr>
        <dsp:cNvPr id="0" name=""/>
        <dsp:cNvSpPr/>
      </dsp:nvSpPr>
      <dsp:spPr>
        <a:xfrm>
          <a:off x="0" y="1213255"/>
          <a:ext cx="8272463" cy="6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baseline="0" noProof="0" dirty="0"/>
            <a:t>¿Cuál es su nivel de vida/estilo de vida?</a:t>
          </a:r>
          <a:endParaRPr lang="es-ES_tradnl" sz="2800" kern="1200" noProof="0" dirty="0"/>
        </a:p>
      </dsp:txBody>
      <dsp:txXfrm>
        <a:off x="0" y="1213255"/>
        <a:ext cx="8272463" cy="606370"/>
      </dsp:txXfrm>
    </dsp:sp>
    <dsp:sp modelId="{DDBDF1C2-E03C-4561-99AA-1AF026D6A101}">
      <dsp:nvSpPr>
        <dsp:cNvPr id="0" name=""/>
        <dsp:cNvSpPr/>
      </dsp:nvSpPr>
      <dsp:spPr>
        <a:xfrm>
          <a:off x="0" y="1819626"/>
          <a:ext cx="8272463" cy="0"/>
        </a:xfrm>
        <a:prstGeom prst="line">
          <a:avLst/>
        </a:prstGeom>
        <a:gradFill rotWithShape="0">
          <a:gsLst>
            <a:gs pos="0">
              <a:schemeClr val="accent5">
                <a:hueOff val="472470"/>
                <a:satOff val="25373"/>
                <a:lumOff val="-9176"/>
                <a:alphaOff val="0"/>
                <a:tint val="68000"/>
                <a:alpha val="90000"/>
                <a:lumMod val="100000"/>
              </a:schemeClr>
            </a:gs>
            <a:gs pos="100000">
              <a:schemeClr val="accent5">
                <a:hueOff val="472470"/>
                <a:satOff val="25373"/>
                <a:lumOff val="-9176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hueOff val="472470"/>
              <a:satOff val="25373"/>
              <a:lumOff val="-9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23A1F0-FA4D-4744-A34D-E22A1A8E6620}">
      <dsp:nvSpPr>
        <dsp:cNvPr id="0" name=""/>
        <dsp:cNvSpPr/>
      </dsp:nvSpPr>
      <dsp:spPr>
        <a:xfrm>
          <a:off x="0" y="1819626"/>
          <a:ext cx="8272463" cy="6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baseline="0" noProof="0" dirty="0"/>
            <a:t>¿Cuánto ha invertido?</a:t>
          </a:r>
          <a:endParaRPr lang="es-ES_tradnl" sz="2800" kern="1200" noProof="0" dirty="0"/>
        </a:p>
      </dsp:txBody>
      <dsp:txXfrm>
        <a:off x="0" y="1819626"/>
        <a:ext cx="8272463" cy="606370"/>
      </dsp:txXfrm>
    </dsp:sp>
    <dsp:sp modelId="{5840542A-6808-47E2-A193-67CD21CC09CF}">
      <dsp:nvSpPr>
        <dsp:cNvPr id="0" name=""/>
        <dsp:cNvSpPr/>
      </dsp:nvSpPr>
      <dsp:spPr>
        <a:xfrm>
          <a:off x="0" y="2425997"/>
          <a:ext cx="8272463" cy="0"/>
        </a:xfrm>
        <a:prstGeom prst="line">
          <a:avLst/>
        </a:prstGeom>
        <a:gradFill rotWithShape="0">
          <a:gsLst>
            <a:gs pos="0">
              <a:schemeClr val="accent5">
                <a:hueOff val="629960"/>
                <a:satOff val="33830"/>
                <a:lumOff val="-12235"/>
                <a:alphaOff val="0"/>
                <a:tint val="68000"/>
                <a:alpha val="90000"/>
                <a:lumMod val="100000"/>
              </a:schemeClr>
            </a:gs>
            <a:gs pos="100000">
              <a:schemeClr val="accent5">
                <a:hueOff val="629960"/>
                <a:satOff val="33830"/>
                <a:lumOff val="-12235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hueOff val="629960"/>
              <a:satOff val="33830"/>
              <a:lumOff val="-122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155472-CACD-4660-8C7C-3EF83AFD621D}">
      <dsp:nvSpPr>
        <dsp:cNvPr id="0" name=""/>
        <dsp:cNvSpPr/>
      </dsp:nvSpPr>
      <dsp:spPr>
        <a:xfrm>
          <a:off x="0" y="2425997"/>
          <a:ext cx="8272463" cy="606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baseline="0" noProof="0" dirty="0"/>
            <a:t>¿Cuánto vivirá?</a:t>
          </a:r>
          <a:endParaRPr lang="es-ES_tradnl" sz="2800" kern="1200" noProof="0" dirty="0"/>
        </a:p>
      </dsp:txBody>
      <dsp:txXfrm>
        <a:off x="0" y="2425997"/>
        <a:ext cx="8272463" cy="606370"/>
      </dsp:txXfrm>
    </dsp:sp>
    <dsp:sp modelId="{79A74468-F520-4B99-BB25-2C864C372774}">
      <dsp:nvSpPr>
        <dsp:cNvPr id="0" name=""/>
        <dsp:cNvSpPr/>
      </dsp:nvSpPr>
      <dsp:spPr>
        <a:xfrm>
          <a:off x="0" y="3032368"/>
          <a:ext cx="8272463" cy="0"/>
        </a:xfrm>
        <a:prstGeom prst="line">
          <a:avLst/>
        </a:prstGeom>
        <a:gradFill rotWithShape="0">
          <a:gsLst>
            <a:gs pos="0">
              <a:schemeClr val="accent5">
                <a:hueOff val="787450"/>
                <a:satOff val="42288"/>
                <a:lumOff val="-15294"/>
                <a:alphaOff val="0"/>
                <a:tint val="68000"/>
                <a:alpha val="90000"/>
                <a:lumMod val="100000"/>
              </a:schemeClr>
            </a:gs>
            <a:gs pos="100000">
              <a:schemeClr val="accent5">
                <a:hueOff val="787450"/>
                <a:satOff val="42288"/>
                <a:lumOff val="-15294"/>
                <a:alphaOff val="0"/>
                <a:tint val="90000"/>
                <a:lumMod val="95000"/>
              </a:schemeClr>
            </a:gs>
          </a:gsLst>
          <a:lin ang="5400000" scaled="1"/>
        </a:gradFill>
        <a:ln w="12700" cap="rnd" cmpd="sng" algn="ctr">
          <a:solidFill>
            <a:schemeClr val="accent5">
              <a:hueOff val="787450"/>
              <a:satOff val="42288"/>
              <a:lumOff val="-15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D273CD-C80A-46EC-94EE-2C739C47A7B3}">
      <dsp:nvSpPr>
        <dsp:cNvPr id="0" name=""/>
        <dsp:cNvSpPr/>
      </dsp:nvSpPr>
      <dsp:spPr>
        <a:xfrm>
          <a:off x="0" y="3032881"/>
          <a:ext cx="8272463" cy="355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800" kern="1200" baseline="0" noProof="0" dirty="0"/>
            <a:t>¿Cómo está su salud?</a:t>
          </a:r>
          <a:endParaRPr lang="es-ES_tradnl" sz="2800" kern="1200" noProof="0" dirty="0"/>
        </a:p>
      </dsp:txBody>
      <dsp:txXfrm>
        <a:off x="0" y="3032881"/>
        <a:ext cx="8272463" cy="355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458C2-74F5-4558-8DF5-460C83C7761D}">
      <dsp:nvSpPr>
        <dsp:cNvPr id="0" name=""/>
        <dsp:cNvSpPr/>
      </dsp:nvSpPr>
      <dsp:spPr>
        <a:xfrm>
          <a:off x="2585" y="933789"/>
          <a:ext cx="2520516" cy="903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Cuánto necesito por mes:</a:t>
          </a:r>
        </a:p>
      </dsp:txBody>
      <dsp:txXfrm>
        <a:off x="2585" y="933789"/>
        <a:ext cx="2520516" cy="903380"/>
      </dsp:txXfrm>
    </dsp:sp>
    <dsp:sp modelId="{105847FD-709E-4ADB-9548-11BFF0599F9B}">
      <dsp:nvSpPr>
        <dsp:cNvPr id="0" name=""/>
        <dsp:cNvSpPr/>
      </dsp:nvSpPr>
      <dsp:spPr>
        <a:xfrm>
          <a:off x="2585" y="1837170"/>
          <a:ext cx="2520516" cy="5270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$3,000 / </a:t>
          </a:r>
          <a:r>
            <a:rPr lang="en-US" sz="1800" kern="1200" dirty="0" err="1"/>
            <a:t>mes</a:t>
          </a:r>
          <a:endParaRPr lang="en-US" sz="1800" kern="1200" dirty="0"/>
        </a:p>
      </dsp:txBody>
      <dsp:txXfrm>
        <a:off x="2585" y="1837170"/>
        <a:ext cx="2520516" cy="527040"/>
      </dsp:txXfrm>
    </dsp:sp>
    <dsp:sp modelId="{50E0F1D5-B88B-4F31-87E0-6DECF7572A12}">
      <dsp:nvSpPr>
        <dsp:cNvPr id="0" name=""/>
        <dsp:cNvSpPr/>
      </dsp:nvSpPr>
      <dsp:spPr>
        <a:xfrm>
          <a:off x="2875973" y="933789"/>
          <a:ext cx="2520516" cy="9033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noProof="0" dirty="0"/>
            <a:t>Su estimado de Seguro Social es:</a:t>
          </a:r>
        </a:p>
      </dsp:txBody>
      <dsp:txXfrm>
        <a:off x="2875973" y="933789"/>
        <a:ext cx="2520516" cy="903380"/>
      </dsp:txXfrm>
    </dsp:sp>
    <dsp:sp modelId="{4D50F17C-B22F-4134-B70A-5AC4FFD9BECA}">
      <dsp:nvSpPr>
        <dsp:cNvPr id="0" name=""/>
        <dsp:cNvSpPr/>
      </dsp:nvSpPr>
      <dsp:spPr>
        <a:xfrm>
          <a:off x="2875973" y="1837170"/>
          <a:ext cx="2520516" cy="5270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$1,000 / </a:t>
          </a:r>
          <a:r>
            <a:rPr lang="en-US" sz="1800" kern="1200" dirty="0" err="1"/>
            <a:t>mes</a:t>
          </a:r>
          <a:endParaRPr lang="en-US" sz="1800" kern="1200" dirty="0"/>
        </a:p>
      </dsp:txBody>
      <dsp:txXfrm>
        <a:off x="2875973" y="1837170"/>
        <a:ext cx="2520516" cy="527040"/>
      </dsp:txXfrm>
    </dsp:sp>
    <dsp:sp modelId="{8FF716C4-04EC-445F-B925-AC6FDAA0EFD3}">
      <dsp:nvSpPr>
        <dsp:cNvPr id="0" name=""/>
        <dsp:cNvSpPr/>
      </dsp:nvSpPr>
      <dsp:spPr>
        <a:xfrm>
          <a:off x="5749361" y="933789"/>
          <a:ext cx="2520516" cy="9033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/>
            <a:t>¿Cuánto 401(k) / 403(b) y/o ahorros personales necesitará para proporcionar $2,000 por mes durante los próximos 20 años (suponiendo un crecimiento del 4%)?</a:t>
          </a:r>
        </a:p>
      </dsp:txBody>
      <dsp:txXfrm>
        <a:off x="5749361" y="933789"/>
        <a:ext cx="2520516" cy="903380"/>
      </dsp:txXfrm>
    </dsp:sp>
    <dsp:sp modelId="{D68150D6-9608-4852-A552-13E39CEDD01C}">
      <dsp:nvSpPr>
        <dsp:cNvPr id="0" name=""/>
        <dsp:cNvSpPr/>
      </dsp:nvSpPr>
      <dsp:spPr>
        <a:xfrm>
          <a:off x="5749361" y="1837170"/>
          <a:ext cx="2520516" cy="5270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$330,000</a:t>
          </a:r>
        </a:p>
      </dsp:txBody>
      <dsp:txXfrm>
        <a:off x="5749361" y="1837170"/>
        <a:ext cx="2520516" cy="52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0.47776</cdr:x>
      <cdr:y>0.5154</cdr:y>
    </cdr:from>
    <cdr:to>
      <cdr:x>0.67776</cdr:x>
      <cdr:y>0.82095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161A118-1350-1A34-7F18-35598C0AD8A0}"/>
            </a:ext>
          </a:extLst>
        </cdr:cNvPr>
        <cdr:cNvSpPr txBox="1"/>
      </cdr:nvSpPr>
      <cdr:spPr>
        <a:xfrm xmlns:a="http://schemas.openxmlformats.org/drawingml/2006/main" rot="8335107">
          <a:off x="1965906" y="1459288"/>
          <a:ext cx="822960" cy="865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>
              <a:solidFill>
                <a:schemeClr val="bg1"/>
              </a:solidFill>
            </a:rPr>
            <a:t>Ahorros</a:t>
          </a:r>
        </a:p>
        <a:p xmlns:a="http://schemas.openxmlformats.org/drawingml/2006/main">
          <a:pPr algn="ctr"/>
          <a:r>
            <a:rPr lang="en-US" sz="1200" b="1">
              <a:solidFill>
                <a:schemeClr val="bg1"/>
              </a:solidFill>
            </a:rPr>
            <a:t>20%</a:t>
          </a:r>
        </a:p>
      </cdr:txBody>
    </cdr:sp>
  </cdr:relSizeAnchor>
  <cdr:relSizeAnchor xmlns:cdr="http://schemas.openxmlformats.org/drawingml/2006/chartDrawing">
    <cdr:from>
      <cdr:x>0.09639</cdr:x>
      <cdr:y>0.425</cdr:y>
    </cdr:from>
    <cdr:to>
      <cdr:x>0.18931</cdr:x>
      <cdr:y>0.57986</cdr:y>
    </cdr:to>
    <cdr:pic>
      <cdr:nvPicPr>
        <cdr:cNvPr id="3" name="Graphic 212" descr="Stethoscope">
          <a:extLst xmlns:a="http://schemas.openxmlformats.org/drawingml/2006/main">
            <a:ext uri="{FF2B5EF4-FFF2-40B4-BE49-F238E27FC236}">
              <a16:creationId xmlns:a16="http://schemas.microsoft.com/office/drawing/2014/main" id="{76A159A0-14C3-F95A-B654-5646E1EF7B9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40690" y="1165860"/>
          <a:ext cx="424815" cy="42481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0.09389</cdr:x>
      <cdr:y>0.62245</cdr:y>
    </cdr:from>
    <cdr:to>
      <cdr:x>0.21</cdr:x>
      <cdr:y>0.81597</cdr:y>
    </cdr:to>
    <cdr:pic>
      <cdr:nvPicPr>
        <cdr:cNvPr id="4" name="Graphic 213" descr="Family with two children">
          <a:extLst xmlns:a="http://schemas.openxmlformats.org/drawingml/2006/main">
            <a:ext uri="{FF2B5EF4-FFF2-40B4-BE49-F238E27FC236}">
              <a16:creationId xmlns:a16="http://schemas.microsoft.com/office/drawing/2014/main" id="{82AB497A-9B67-1E00-E338-2156CE081C5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4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29260" y="1707515"/>
          <a:ext cx="530860" cy="53086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0.78375</cdr:x>
      <cdr:y>0.10162</cdr:y>
    </cdr:from>
    <cdr:to>
      <cdr:x>0.90208</cdr:x>
      <cdr:y>0.29884</cdr:y>
    </cdr:to>
    <cdr:pic>
      <cdr:nvPicPr>
        <cdr:cNvPr id="5" name="Graphic 214" descr="Burger and Drink">
          <a:extLst xmlns:a="http://schemas.openxmlformats.org/drawingml/2006/main">
            <a:ext uri="{FF2B5EF4-FFF2-40B4-BE49-F238E27FC236}">
              <a16:creationId xmlns:a16="http://schemas.microsoft.com/office/drawing/2014/main" id="{43B38CC7-3724-6A8B-2367-EBF4747F6D1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6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583305" y="278765"/>
          <a:ext cx="541020" cy="5410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0.80083</cdr:x>
      <cdr:y>0.40417</cdr:y>
    </cdr:from>
    <cdr:to>
      <cdr:x>0.89375</cdr:x>
      <cdr:y>0.55903</cdr:y>
    </cdr:to>
    <cdr:pic>
      <cdr:nvPicPr>
        <cdr:cNvPr id="6" name="Graphic 215" descr="Present">
          <a:extLst xmlns:a="http://schemas.openxmlformats.org/drawingml/2006/main">
            <a:ext uri="{FF2B5EF4-FFF2-40B4-BE49-F238E27FC236}">
              <a16:creationId xmlns:a16="http://schemas.microsoft.com/office/drawing/2014/main" id="{D539DA31-236F-CEEB-FC2B-126ACEA6003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8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661410" y="1108710"/>
          <a:ext cx="424815" cy="42481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0.79792</cdr:x>
      <cdr:y>0.65625</cdr:y>
    </cdr:from>
    <cdr:to>
      <cdr:x>0.91875</cdr:x>
      <cdr:y>0.85764</cdr:y>
    </cdr:to>
    <cdr:pic>
      <cdr:nvPicPr>
        <cdr:cNvPr id="7" name="Graphic 210" descr="Piggy Bank">
          <a:extLst xmlns:a="http://schemas.openxmlformats.org/drawingml/2006/main">
            <a:ext uri="{FF2B5EF4-FFF2-40B4-BE49-F238E27FC236}">
              <a16:creationId xmlns:a16="http://schemas.microsoft.com/office/drawing/2014/main" id="{E20C582A-5C24-ADF2-0677-30532FAD4D7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1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648075" y="1800225"/>
          <a:ext cx="552450" cy="55245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0.34688</cdr:x>
      <cdr:y>0.01025</cdr:y>
    </cdr:from>
    <cdr:to>
      <cdr:x>0.68854</cdr:x>
      <cdr:y>0.10747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F1E49946-F650-47F6-BD09-5F35AE59BEAD}"/>
            </a:ext>
          </a:extLst>
        </cdr:cNvPr>
        <cdr:cNvSpPr txBox="1"/>
      </cdr:nvSpPr>
      <cdr:spPr>
        <a:xfrm xmlns:a="http://schemas.openxmlformats.org/drawingml/2006/main">
          <a:off x="1585913" y="29534"/>
          <a:ext cx="1562100" cy="280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>
              <a:latin typeface="+mn-lt"/>
            </a:rPr>
            <a:t>PLAN</a:t>
          </a:r>
          <a:r>
            <a:rPr lang="en-US" sz="1400" baseline="0">
              <a:latin typeface="+mn-lt"/>
            </a:rPr>
            <a:t> </a:t>
          </a:r>
          <a:r>
            <a:rPr lang="en-US" sz="1400">
              <a:latin typeface="+mn-lt"/>
            </a:rPr>
            <a:t>50/30/20</a:t>
          </a:r>
        </a:p>
      </cdr:txBody>
    </cdr:sp>
  </cdr:relSizeAnchor>
  <cdr:relSizeAnchor xmlns:cdr="http://schemas.openxmlformats.org/drawingml/2006/chartDrawing">
    <cdr:from>
      <cdr:x>0.08056</cdr:x>
      <cdr:y>0.15683</cdr:y>
    </cdr:from>
    <cdr:to>
      <cdr:x>0.21204</cdr:x>
      <cdr:y>0.34791</cdr:y>
    </cdr:to>
    <cdr:pic>
      <cdr:nvPicPr>
        <cdr:cNvPr id="9" name="Graphic 211" descr="House">
          <a:extLst xmlns:a="http://schemas.openxmlformats.org/drawingml/2006/main">
            <a:ext uri="{FF2B5EF4-FFF2-40B4-BE49-F238E27FC236}">
              <a16:creationId xmlns:a16="http://schemas.microsoft.com/office/drawing/2014/main" id="{BB334527-6682-09B4-FF6B-848E85482B9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1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31470" y="444044"/>
          <a:ext cx="541020" cy="54102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0.15107</cdr:x>
      <cdr:y>0.07574</cdr:y>
    </cdr:from>
    <cdr:to>
      <cdr:x>0.81799</cdr:x>
      <cdr:y>0.29473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056DB4D-1821-73E9-22A1-55725B00AC56}"/>
            </a:ext>
          </a:extLst>
        </cdr:cNvPr>
        <cdr:cNvSpPr txBox="1"/>
      </cdr:nvSpPr>
      <cdr:spPr>
        <a:xfrm xmlns:a="http://schemas.openxmlformats.org/drawingml/2006/main">
          <a:off x="604103" y="289878"/>
          <a:ext cx="26670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0.05448</cdr:x>
      <cdr:y>0.29827</cdr:y>
    </cdr:from>
    <cdr:to>
      <cdr:x>0.92518</cdr:x>
      <cdr:y>0.42229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9535D47-CC28-E95F-74B6-F5366597EADB}"/>
            </a:ext>
          </a:extLst>
        </cdr:cNvPr>
        <cdr:cNvSpPr txBox="1"/>
      </cdr:nvSpPr>
      <cdr:spPr>
        <a:xfrm xmlns:a="http://schemas.openxmlformats.org/drawingml/2006/main">
          <a:off x="217848" y="1141628"/>
          <a:ext cx="3481914" cy="474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lang="en-US" sz="2400" b="0" i="0" u="none" strike="noStrike" kern="1200" spc="0" baseline="0">
              <a:solidFill>
                <a:srgbClr val="78BD50"/>
              </a:solidFill>
              <a:latin typeface="+mn-lt"/>
              <a:ea typeface="+mn-ea"/>
              <a:cs typeface="+mn-cs"/>
            </a:defRPr>
          </a:pPr>
          <a:r>
            <a:rPr lang="en-US" kern="1200" dirty="0">
              <a:solidFill>
                <a:srgbClr val="78BD50"/>
              </a:solidFill>
            </a:rPr>
            <a:t>Valor total: $594.511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0.15107</cdr:x>
      <cdr:y>0.07574</cdr:y>
    </cdr:from>
    <cdr:to>
      <cdr:x>0.81799</cdr:x>
      <cdr:y>0.29473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A056DB4D-1821-73E9-22A1-55725B00AC56}"/>
            </a:ext>
          </a:extLst>
        </cdr:cNvPr>
        <cdr:cNvSpPr txBox="1"/>
      </cdr:nvSpPr>
      <cdr:spPr>
        <a:xfrm xmlns:a="http://schemas.openxmlformats.org/drawingml/2006/main">
          <a:off x="604103" y="289878"/>
          <a:ext cx="26670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0.05579</cdr:x>
      <cdr:y>0</cdr:y>
    </cdr:from>
    <cdr:to>
      <cdr:x>0.93232</cdr:x>
      <cdr:y>0.42265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9535D47-CC28-E95F-74B6-F5366597EADB}"/>
            </a:ext>
          </a:extLst>
        </cdr:cNvPr>
        <cdr:cNvSpPr txBox="1"/>
      </cdr:nvSpPr>
      <cdr:spPr>
        <a:xfrm xmlns:a="http://schemas.openxmlformats.org/drawingml/2006/main">
          <a:off x="223103" y="0"/>
          <a:ext cx="3505200" cy="1617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lang="en-US" sz="2400" b="0" i="0" u="none" strike="noStrike" kern="1200" spc="0" baseline="0">
              <a:solidFill>
                <a:srgbClr val="78BD50"/>
              </a:solidFill>
              <a:latin typeface="+mn-lt"/>
              <a:ea typeface="+mn-ea"/>
              <a:cs typeface="+mn-cs"/>
            </a:defRPr>
          </a:pPr>
          <a:r>
            <a:rPr lang="en-US" kern="1200" dirty="0" err="1">
              <a:solidFill>
                <a:srgbClr val="78BD50"/>
              </a:solidFill>
            </a:rPr>
            <a:t>Inversión</a:t>
          </a:r>
          <a:r>
            <a:rPr lang="en-US" kern="1200" dirty="0">
              <a:solidFill>
                <a:srgbClr val="78BD50"/>
              </a:solidFill>
            </a:rPr>
            <a:t> de Taylor: $20.000</a:t>
          </a:r>
        </a:p>
        <a:p xmlns:a="http://schemas.openxmlformats.org/drawingml/2006/main">
          <a:pPr algn="ctr" rtl="0">
            <a:defRPr lang="en-US" sz="2400" b="0" i="0" u="none" strike="noStrike" kern="1200" spc="0" baseline="0">
              <a:solidFill>
                <a:srgbClr val="78BD50"/>
              </a:solidFill>
              <a:latin typeface="+mn-lt"/>
              <a:ea typeface="+mn-ea"/>
              <a:cs typeface="+mn-cs"/>
            </a:defRPr>
          </a:pPr>
          <a:r>
            <a:rPr lang="en-US" kern="1200" dirty="0">
              <a:solidFill>
                <a:srgbClr val="78BD50"/>
              </a:solidFill>
            </a:rPr>
            <a:t>Valor total con </a:t>
          </a:r>
          <a:r>
            <a:rPr lang="en-US" kern="1200" dirty="0" err="1">
              <a:solidFill>
                <a:srgbClr val="78BD50"/>
              </a:solidFill>
            </a:rPr>
            <a:t>interés</a:t>
          </a:r>
          <a:r>
            <a:rPr lang="en-US" kern="1200" dirty="0">
              <a:solidFill>
                <a:srgbClr val="78BD50"/>
              </a:solidFill>
            </a:rPr>
            <a:t>: $594.511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007" cy="462991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39" y="0"/>
            <a:ext cx="2972007" cy="462991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0893FB8E-3EA0-49C2-A208-56680653BF08}" type="datetimeFigureOut">
              <a:rPr lang="en-US" smtClean="0"/>
              <a:t>8/29/22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7851"/>
            <a:ext cx="2972007" cy="462990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39" y="8777851"/>
            <a:ext cx="2972007" cy="462990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88200CD2-26FC-42CF-952A-309C8A4E6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6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2042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2042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57EB71A4-20DE-4BDC-B9F3-FE9C6EF4F631}" type="datetimeFigureOut">
              <a:rPr lang="en-US" smtClean="0"/>
              <a:pPr/>
              <a:t>8/29/22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3738"/>
            <a:ext cx="4619625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399"/>
            <a:ext cx="5486400" cy="4158377"/>
          </a:xfrm>
          <a:prstGeom prst="rect">
            <a:avLst/>
          </a:prstGeom>
        </p:spPr>
        <p:txBody>
          <a:bodyPr vert="horz" lIns="93170" tIns="46585" rIns="93170" bIns="465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2971800" cy="462042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7193"/>
            <a:ext cx="2971800" cy="462042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FDCAC318-0279-474A-A271-1373870C74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2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3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49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74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18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47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17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9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51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75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62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3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32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5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63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52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32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C318-0279-474A-A271-1373870C741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5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3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1735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238125" y="5623686"/>
            <a:ext cx="8696325" cy="190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235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238125" y="5623432"/>
            <a:ext cx="8696325" cy="1905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57200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63797"/>
      </p:ext>
    </p:extLst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A04C-D7CF-4861-95F0-3F5ACF508755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5-00332_grey-bar.png">
            <a:extLst>
              <a:ext uri="{FF2B5EF4-FFF2-40B4-BE49-F238E27FC236}">
                <a16:creationId xmlns:a16="http://schemas.microsoft.com/office/drawing/2014/main" id="{EFE50BB3-2065-49E3-AB25-983BE94E4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9" name="Picture 24" descr="C:\Program Files\Microsoft Resource DVD Artwork\DVD_ART\Artwork_Imagery\Shapes and Graphics\Line\faded white line.png">
            <a:extLst>
              <a:ext uri="{FF2B5EF4-FFF2-40B4-BE49-F238E27FC236}">
                <a16:creationId xmlns:a16="http://schemas.microsoft.com/office/drawing/2014/main" id="{C479B537-4A55-41C9-937D-F287A26235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238125" y="5623686"/>
            <a:ext cx="8696325" cy="1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45943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3304"/>
      </p:ext>
    </p:extLst>
  </p:cSld>
  <p:clrMapOvr>
    <a:masterClrMapping/>
  </p:clrMapOvr>
  <p:transition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3922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445"/>
      </p:ext>
    </p:extLst>
  </p:cSld>
  <p:clrMapOvr>
    <a:masterClrMapping/>
  </p:clrMapOvr>
  <p:transition>
    <p:fade/>
  </p:transition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4255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235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24" descr="C:\Program Files\Microsoft Resource DVD Artwork\DVD_ART\Artwork_Imagery\Shapes and Graphics\Line\faded white line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238125" y="5623432"/>
            <a:ext cx="8696325" cy="19050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72886" y="4572000"/>
            <a:ext cx="7690114" cy="1066800"/>
          </a:xfrm>
          <a:effectLst>
            <a:reflection blurRad="6350" stA="52000" endA="300" endPos="35000" dir="5400000" sy="-100000" algn="bl" rotWithShape="0"/>
          </a:effectLst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accent4">
                  <a:lumMod val="50000"/>
                </a:schemeClr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418410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45578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13027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92233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63779"/>
      </p:ext>
    </p:extLst>
  </p:cSld>
  <p:clrMapOvr>
    <a:masterClrMapping/>
  </p:clrMapOvr>
  <p:transition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29327"/>
      </p:ext>
    </p:extLst>
  </p:cSld>
  <p:clrMapOvr>
    <a:masterClrMapping/>
  </p:clrMapOvr>
  <p:transition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82372"/>
      </p:ext>
    </p:extLst>
  </p:cSld>
  <p:clrMapOvr>
    <a:masterClrMapping/>
  </p:clrMapOvr>
  <p:transition>
    <p:fade/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31232"/>
      </p:ext>
    </p:extLst>
  </p:cSld>
  <p:clrMapOvr>
    <a:masterClrMapping/>
  </p:clrMapOvr>
  <p:transition>
    <p:fade/>
  </p:transition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55545"/>
      </p:ext>
    </p:extLst>
  </p:cSld>
  <p:clrMapOvr>
    <a:masterClrMapping/>
  </p:clrMapOvr>
  <p:transition>
    <p:fade/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0938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44FA04C-D7CF-4861-95F0-3F5ACF508755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4" descr="C:\Program Files\Microsoft Resource DVD Artwork\DVD_ART\Artwork_Imagery\Shapes and Graphics\Line\faded white line.png">
            <a:extLst>
              <a:ext uri="{FF2B5EF4-FFF2-40B4-BE49-F238E27FC236}">
                <a16:creationId xmlns:a16="http://schemas.microsoft.com/office/drawing/2014/main" id="{EDDEC7C3-F149-47FD-92E4-4CD0474017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38125" y="5623686"/>
            <a:ext cx="8696325" cy="1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889805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267200" y="641098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Minimizing Risk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30671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491531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629492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123" y="4281450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96027F-7875-4030-9381-8BD8C4F21935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30633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5387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58378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35F819-B895-4525-B986-BF835B46C5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76400" y="66294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04582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1777-83B6-4CFA-89A1-52400FB2059F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6715FA7-5A8F-4C9D-803F-FE481B0F1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93" b="-3334"/>
          <a:stretch/>
        </p:blipFill>
        <p:spPr>
          <a:xfrm>
            <a:off x="0" y="4419600"/>
            <a:ext cx="91440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4611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8092" y="4905297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19738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45655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51876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5799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625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8382000" cy="56964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788182"/>
          </a:xfrm>
        </p:spPr>
        <p:txBody>
          <a:bodyPr/>
          <a:lstStyle>
            <a:lvl1pPr marL="281770" indent="-281770">
              <a:defRPr sz="2400"/>
            </a:lvl1pPr>
            <a:lvl2pPr marL="562218" indent="-265896">
              <a:defRPr sz="2400"/>
            </a:lvl2pPr>
            <a:lvl3pPr marL="813562" indent="-243407">
              <a:defRPr sz="24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720471"/>
          </a:xfrm>
        </p:spPr>
        <p:txBody>
          <a:bodyPr/>
          <a:lstStyle>
            <a:lvl1pPr marL="296321" indent="-296321">
              <a:defRPr sz="2400"/>
            </a:lvl1pPr>
            <a:lvl2pPr marL="570155" indent="-273833">
              <a:defRPr sz="2400"/>
            </a:lvl2pPr>
            <a:lvl3pPr marL="821499" indent="-244730">
              <a:defRPr sz="24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5-00332_grey-bar.png"/>
          <p:cNvPicPr>
            <a:picLocks noChangeAspect="1"/>
          </p:cNvPicPr>
          <p:nvPr userDrawn="1"/>
        </p:nvPicPr>
        <p:blipFill>
          <a:blip r:embed="rId2"/>
          <a:srcRect t="93333"/>
          <a:stretch>
            <a:fillRect/>
          </a:stretch>
        </p:blipFill>
        <p:spPr>
          <a:xfrm>
            <a:off x="6172200" y="6400800"/>
            <a:ext cx="2362200" cy="4572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6327642" y="6400800"/>
            <a:ext cx="2151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800" i="1" dirty="0">
                <a:solidFill>
                  <a:schemeClr val="tx1">
                    <a:lumMod val="95000"/>
                  </a:schemeClr>
                </a:solidFill>
              </a:rPr>
              <a:t>Payroll Basics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610600" y="647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14FA5C6-6711-4771-BF78-F0FB0643789C}" type="slidenum">
              <a:rPr lang="en-US" baseline="0" smtClean="0">
                <a:solidFill>
                  <a:schemeClr val="tx1"/>
                </a:solidFill>
              </a:rPr>
              <a:t>‹#›</a:t>
            </a:fld>
            <a:endParaRPr lang="en-US" baseline="0" dirty="0" err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8A8F-6D0B-9B59-4313-AFE9E56D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1676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5-00332_grey-bar.png"/>
          <p:cNvPicPr>
            <a:picLocks noChangeAspect="1"/>
          </p:cNvPicPr>
          <p:nvPr userDrawn="1"/>
        </p:nvPicPr>
        <p:blipFill>
          <a:blip r:embed="rId16"/>
          <a:srcRect t="9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898" r:id="rId7"/>
    <p:sldLayoutId id="2147483669" r:id="rId8"/>
    <p:sldLayoutId id="2147483670" r:id="rId9"/>
    <p:sldLayoutId id="2147483671" r:id="rId10"/>
    <p:sldLayoutId id="2147483672" r:id="rId11"/>
    <p:sldLayoutId id="2147483661" r:id="rId12"/>
    <p:sldLayoutId id="2147483897" r:id="rId13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60375" indent="-4603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854075" indent="-39370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55763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941513" indent="-4000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18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94" r:id="rId2"/>
    <p:sldLayoutId id="2147483795" r:id="rId3"/>
    <p:sldLayoutId id="2147483796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4023" r:id="rId14"/>
    <p:sldLayoutId id="2147484055" r:id="rId15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gradFill flip="none" rotWithShape="1">
            <a:gsLst>
              <a:gs pos="0">
                <a:schemeClr val="accent2">
                  <a:lumMod val="50000"/>
                </a:schemeClr>
              </a:gs>
              <a:gs pos="36000">
                <a:schemeClr val="accent2">
                  <a:lumMod val="75000"/>
                </a:schemeClr>
              </a:gs>
              <a:gs pos="86000">
                <a:schemeClr val="accent2">
                  <a:lumMod val="50000"/>
                </a:schemeClr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25552A98-7F6C-4C73-AC1F-163A453620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8670" r="-3" b="1750"/>
          <a:stretch/>
        </p:blipFill>
        <p:spPr>
          <a:xfrm>
            <a:off x="0" y="6179660"/>
            <a:ext cx="9144000" cy="3651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6179660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C4C96-278A-454C-B33B-5CB580496379}"/>
              </a:ext>
            </a:extLst>
          </p:cNvPr>
          <p:cNvSpPr txBox="1"/>
          <p:nvPr userDrawn="1"/>
        </p:nvSpPr>
        <p:spPr>
          <a:xfrm>
            <a:off x="5451776" y="6492240"/>
            <a:ext cx="3692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© 2021 by </a:t>
            </a:r>
            <a:r>
              <a:rPr lang="en-US" sz="1200" dirty="0" err="1"/>
              <a:t>Salubris</a:t>
            </a:r>
            <a:r>
              <a:rPr lang="en-US" sz="1200" dirty="0"/>
              <a:t> Resources.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76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ransition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lup.com/poll/162872/one-three-americans-prepare-detailed-household-budget.aspx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hyperlink" Target="http://www.marketwatch.com/story/half-of-americans-are-desperately-living-paycheck-to-paycheck-2017-04-0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builder.com/share/aboutus/pressreleasesdetail.aspx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financial.org/retirement-planning/calculators/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hyperlink" Target="https://www.agfinancial.org/retirement-planning/calculators/" TargetMode="External"/><Relationship Id="rId7" Type="http://schemas.openxmlformats.org/officeDocument/2006/relationships/diagramColors" Target="../diagrams/colors4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archive.org/web/20190424155250/https:/www.moneyunder30.com/get-out-of-debt-on-your-own" TargetMode="External"/><Relationship Id="rId13" Type="http://schemas.openxmlformats.org/officeDocument/2006/relationships/hyperlink" Target="https://www.fidelity.com/viewpoints/retirement/how-much-money-do-i-need-to-retire" TargetMode="External"/><Relationship Id="rId3" Type="http://schemas.openxmlformats.org/officeDocument/2006/relationships/hyperlink" Target="http://news.gallup.com/poll/162872/one-three-americans-prepare-detailed-household-budget.aspx" TargetMode="External"/><Relationship Id="rId7" Type="http://schemas.openxmlformats.org/officeDocument/2006/relationships/hyperlink" Target="https://www.creditcards.com/credit-card-news.php" TargetMode="External"/><Relationship Id="rId12" Type="http://schemas.openxmlformats.org/officeDocument/2006/relationships/hyperlink" Target="http://crr.bc.edu/special-projects/national-retirement-risk-index/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nerdwallet.com/blog/average-credit-card-debt-household/" TargetMode="External"/><Relationship Id="rId11" Type="http://schemas.openxmlformats.org/officeDocument/2006/relationships/hyperlink" Target="https://www.bankrate.com/retirement/retirement-statistics-then-vs-now/#slide=5" TargetMode="External"/><Relationship Id="rId5" Type="http://schemas.openxmlformats.org/officeDocument/2006/relationships/hyperlink" Target="http://www.careerbuilder.com/share/aboutus/pressreleasesdetail.aspx?ed=12%2F31%2F2016" TargetMode="External"/><Relationship Id="rId10" Type="http://schemas.openxmlformats.org/officeDocument/2006/relationships/hyperlink" Target="https://www.federalreserve.gov/newsevents/pressreleases/other20170519a.htm" TargetMode="External"/><Relationship Id="rId4" Type="http://schemas.openxmlformats.org/officeDocument/2006/relationships/hyperlink" Target="http://www.marketwatch.com/story/half-of-americans-are-desperately-living-paycheck-to-paycheck-2017-04-04" TargetMode="External"/><Relationship Id="rId9" Type="http://schemas.openxmlformats.org/officeDocument/2006/relationships/hyperlink" Target="https://www.bls.gov/opub/reports/consumerexpenditures/2016/pdf/home.pd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0.em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4CCF53-8692-5BA8-22B3-B9358338C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7EB854-C0AD-4F4B-B588-8E21EC61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437216B-657C-49A8-BED3-47DFE21161AE}"/>
              </a:ext>
            </a:extLst>
          </p:cNvPr>
          <p:cNvSpPr txBox="1">
            <a:spLocks/>
          </p:cNvSpPr>
          <p:nvPr/>
        </p:nvSpPr>
        <p:spPr>
          <a:xfrm>
            <a:off x="609600" y="762000"/>
            <a:ext cx="7848600" cy="9906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_tradnl" sz="3600" dirty="0"/>
              <a:t>Presupuesto equilibrado, </a:t>
            </a:r>
            <a:br>
              <a:rPr lang="es-ES_tradnl" sz="3600" dirty="0"/>
            </a:br>
            <a:r>
              <a:rPr lang="es-ES_tradnl" sz="3600" dirty="0"/>
              <a:t>vida equilibrada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0F4003C-501D-4A36-A942-20E18EFAE535}"/>
              </a:ext>
            </a:extLst>
          </p:cNvPr>
          <p:cNvSpPr txBox="1">
            <a:spLocks/>
          </p:cNvSpPr>
          <p:nvPr/>
        </p:nvSpPr>
        <p:spPr>
          <a:xfrm>
            <a:off x="647700" y="2738361"/>
            <a:ext cx="7848600" cy="1381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_tradnl" sz="3500">
                <a:solidFill>
                  <a:srgbClr val="0099CC"/>
                </a:solidFill>
              </a:rPr>
              <a:t>10 pasos hacia la </a:t>
            </a:r>
            <a:br>
              <a:rPr lang="es-ES_tradnl" sz="3500">
                <a:solidFill>
                  <a:srgbClr val="0099CC"/>
                </a:solidFill>
              </a:rPr>
            </a:br>
            <a:r>
              <a:rPr lang="es-ES_tradnl" sz="3500" dirty="0" err="1">
                <a:solidFill>
                  <a:srgbClr val="0099CC"/>
                </a:solidFill>
              </a:rPr>
              <a:t>tranSformación</a:t>
            </a:r>
            <a:r>
              <a:rPr lang="es-ES_tradnl" sz="3500" dirty="0">
                <a:solidFill>
                  <a:srgbClr val="0099CC"/>
                </a:solidFill>
              </a:rPr>
              <a:t> financiera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3DCC8B-DA3A-4BCE-988C-0D3F50413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0" t="70741"/>
          <a:stretch/>
        </p:blipFill>
        <p:spPr>
          <a:xfrm>
            <a:off x="2567341" y="4107754"/>
            <a:ext cx="4009318" cy="175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9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19DF25-58B4-246C-63B8-C9295F72A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Siéntase satisfecho en su situación actual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500BB-E794-40CB-AEEB-BF9BD4F839FC}"/>
              </a:ext>
            </a:extLst>
          </p:cNvPr>
          <p:cNvSpPr txBox="1"/>
          <p:nvPr/>
        </p:nvSpPr>
        <p:spPr>
          <a:xfrm>
            <a:off x="581192" y="1828800"/>
            <a:ext cx="81818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dirty="0"/>
              <a:t>El contentamiento 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000" dirty="0"/>
              <a:t>tener una perspectiva celestial de nuestras necesidades terrenales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000" dirty="0"/>
              <a:t>estar satisfechos con lo que tenemos y no poner nuestra mirada en los bienes materiales para obtener la felicidad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3000" dirty="0"/>
              <a:t>El primer paso al contentamiento financiero</a:t>
            </a:r>
          </a:p>
          <a:p>
            <a:endParaRPr lang="es-ES_tradnl" sz="1200" dirty="0"/>
          </a:p>
          <a:p>
            <a:r>
              <a:rPr lang="es-ES_tradnl" sz="2700" i="1" dirty="0"/>
              <a:t>Mateo 6:25 (NVI) «No se preocupen por su vida, qué comerán o beberán». </a:t>
            </a:r>
            <a:endParaRPr lang="es-ES_tradnl" sz="2000" i="1" dirty="0"/>
          </a:p>
        </p:txBody>
      </p:sp>
    </p:spTree>
    <p:extLst>
      <p:ext uri="{BB962C8B-B14F-4D97-AF65-F5344CB8AC3E}">
        <p14:creationId xmlns:p14="http://schemas.microsoft.com/office/powerpoint/2010/main" val="1142829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FF5CA7-831E-D158-367A-C88029431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Sea moderado en lo que gasta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500BB-E794-40CB-AEEB-BF9BD4F839FC}"/>
              </a:ext>
            </a:extLst>
          </p:cNvPr>
          <p:cNvSpPr txBox="1"/>
          <p:nvPr/>
        </p:nvSpPr>
        <p:spPr>
          <a:xfrm>
            <a:off x="581192" y="2057400"/>
            <a:ext cx="7648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Una vez que estamos satisfechos, vendrá la moderación.  </a:t>
            </a:r>
          </a:p>
          <a:p>
            <a:endParaRPr lang="es-ES_trad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/>
              <a:t>La moderación significa que ponemos límites a nuestros hábitos de consumo para </a:t>
            </a:r>
            <a:r>
              <a:rPr lang="es-ES_tradnl" sz="2800" i="1" dirty="0"/>
              <a:t>gastar menos de lo que ganamos.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800" dirty="0"/>
              <a:t>La moderación es la misma, independientemente del ingreso que usted tenga. </a:t>
            </a:r>
          </a:p>
        </p:txBody>
      </p:sp>
    </p:spTree>
    <p:extLst>
      <p:ext uri="{BB962C8B-B14F-4D97-AF65-F5344CB8AC3E}">
        <p14:creationId xmlns:p14="http://schemas.microsoft.com/office/powerpoint/2010/main" val="139679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Sea generoso en sus donaciones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500BB-E794-40CB-AEEB-BF9BD4F839FC}"/>
              </a:ext>
            </a:extLst>
          </p:cNvPr>
          <p:cNvSpPr txBox="1"/>
          <p:nvPr/>
        </p:nvSpPr>
        <p:spPr>
          <a:xfrm>
            <a:off x="457200" y="20574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/>
              <a:t>¿Cuál es la porción de Dios? ¿Cuál es la porción de nosotros?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91AC056-E494-4203-AF8B-9EE3A1CB5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6975666"/>
              </p:ext>
            </p:extLst>
          </p:nvPr>
        </p:nvGraphicFramePr>
        <p:xfrm>
          <a:off x="1752600" y="2579076"/>
          <a:ext cx="5706532" cy="355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FE88B0-515E-41E3-A636-4FE0C573FAD0}"/>
              </a:ext>
            </a:extLst>
          </p:cNvPr>
          <p:cNvSpPr txBox="1"/>
          <p:nvPr/>
        </p:nvSpPr>
        <p:spPr>
          <a:xfrm>
            <a:off x="3733800" y="2895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7CC7E1-498C-445E-828B-79F6B99700F1}"/>
              </a:ext>
            </a:extLst>
          </p:cNvPr>
          <p:cNvSpPr txBox="1"/>
          <p:nvPr/>
        </p:nvSpPr>
        <p:spPr>
          <a:xfrm>
            <a:off x="4343400" y="481226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90%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D64D9-912F-CC64-A272-B2DC48352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-76200"/>
            <a:ext cx="9139247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57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BF0D3A-2EE4-5580-E090-037FEF509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#2: Use el crédito sabiamente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500BB-E794-40CB-AEEB-BF9BD4F839FC}"/>
              </a:ext>
            </a:extLst>
          </p:cNvPr>
          <p:cNvSpPr txBox="1"/>
          <p:nvPr/>
        </p:nvSpPr>
        <p:spPr>
          <a:xfrm>
            <a:off x="438927" y="1975299"/>
            <a:ext cx="82661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/>
              <a:t>Una manera más común para endeudarse es el uso de la tarjeta de crédito. </a:t>
            </a:r>
          </a:p>
          <a:p>
            <a:endParaRPr lang="es-ES_tradnl" sz="1200" i="1" dirty="0"/>
          </a:p>
          <a:p>
            <a:pPr marL="600075" lvl="1" indent="-257175" algn="just">
              <a:buFont typeface="Wingdings" panose="05000000000000000000" pitchFamily="2" charset="2"/>
              <a:buChar char="Ø"/>
            </a:pPr>
            <a:r>
              <a:rPr lang="es-ES_tradnl" sz="2800" dirty="0"/>
              <a:t>Las compañías de tarjetas de crédito permiten que personas tomen prestado 250% más de lo que posiblemente pueden pagar. </a:t>
            </a:r>
          </a:p>
          <a:p>
            <a:endParaRPr lang="es-ES_tradnl" sz="1200" dirty="0"/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es-ES_tradnl" sz="2800" dirty="0"/>
              <a:t>Estas compañías le cobrarán recargos por morosidad e intereses sobre los saldos impagos, ¡pero no le impedirán que cobre más!</a:t>
            </a:r>
            <a:endParaRPr lang="es-ES_tradnl" sz="2800" i="1" dirty="0"/>
          </a:p>
        </p:txBody>
      </p:sp>
    </p:spTree>
    <p:extLst>
      <p:ext uri="{BB962C8B-B14F-4D97-AF65-F5344CB8AC3E}">
        <p14:creationId xmlns:p14="http://schemas.microsoft.com/office/powerpoint/2010/main" val="120516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1D2BB9-FBBB-9C5F-4C5E-4A9668D36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12700"/>
            <a:ext cx="913924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#2: Use el crédito sabiamente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45F381-6B8B-4ECC-8276-BAF4A569F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35548"/>
              </p:ext>
            </p:extLst>
          </p:nvPr>
        </p:nvGraphicFramePr>
        <p:xfrm>
          <a:off x="457200" y="1981200"/>
          <a:ext cx="8229600" cy="3562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4899">
                  <a:extLst>
                    <a:ext uri="{9D8B030D-6E8A-4147-A177-3AD203B41FA5}">
                      <a16:colId xmlns:a16="http://schemas.microsoft.com/office/drawing/2014/main" val="654341967"/>
                    </a:ext>
                  </a:extLst>
                </a:gridCol>
                <a:gridCol w="3604701">
                  <a:extLst>
                    <a:ext uri="{9D8B030D-6E8A-4147-A177-3AD203B41FA5}">
                      <a16:colId xmlns:a16="http://schemas.microsoft.com/office/drawing/2014/main" val="421212151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endParaRPr lang="es-ES_tradnl" sz="2100" noProof="0"/>
                    </a:p>
                    <a:p>
                      <a:pPr algn="ctr"/>
                      <a:r>
                        <a:rPr lang="es-ES_tradnl" sz="2100" noProof="0"/>
                        <a:t>CreditCards.com</a:t>
                      </a:r>
                      <a:r>
                        <a:rPr lang="es-ES_tradnl" sz="2100" baseline="30000" noProof="0"/>
                        <a:t>5</a:t>
                      </a:r>
                    </a:p>
                  </a:txBody>
                  <a:tcPr marL="75438" marR="7543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/>
                        <a:t>Tasas de interés promedio de tarjetas de crédito</a:t>
                      </a:r>
                    </a:p>
                    <a:p>
                      <a:pPr algn="ctr"/>
                      <a:r>
                        <a:rPr lang="es-ES_tradnl" sz="2100" noProof="0"/>
                        <a:t>Oct 2018</a:t>
                      </a:r>
                    </a:p>
                  </a:txBody>
                  <a:tcPr marL="75438" marR="75438" marT="34290" marB="34290"/>
                </a:tc>
                <a:extLst>
                  <a:ext uri="{0D108BD9-81ED-4DB2-BD59-A6C34878D82A}">
                    <a16:rowId xmlns:a16="http://schemas.microsoft.com/office/drawing/2014/main" val="2970986708"/>
                  </a:ext>
                </a:extLst>
              </a:tr>
              <a:tr h="488265">
                <a:tc>
                  <a:txBody>
                    <a:bodyPr/>
                    <a:lstStyle/>
                    <a:p>
                      <a:r>
                        <a:rPr lang="es-ES_tradnl" sz="2100" noProof="0"/>
                        <a:t>TC de bajo interés</a:t>
                      </a:r>
                    </a:p>
                  </a:txBody>
                  <a:tcPr marL="75438" marR="7543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/>
                        <a:t>14.13%</a:t>
                      </a:r>
                    </a:p>
                  </a:txBody>
                  <a:tcPr marL="75438" marR="75438" marT="34290" marB="34290"/>
                </a:tc>
                <a:extLst>
                  <a:ext uri="{0D108BD9-81ED-4DB2-BD59-A6C34878D82A}">
                    <a16:rowId xmlns:a16="http://schemas.microsoft.com/office/drawing/2014/main" val="1173985107"/>
                  </a:ext>
                </a:extLst>
              </a:tr>
              <a:tr h="488265">
                <a:tc>
                  <a:txBody>
                    <a:bodyPr/>
                    <a:lstStyle/>
                    <a:p>
                      <a:r>
                        <a:rPr lang="es-ES_tradnl" sz="2100" noProof="0"/>
                        <a:t>TC de transferencia de saldo </a:t>
                      </a:r>
                    </a:p>
                  </a:txBody>
                  <a:tcPr marL="75438" marR="7543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/>
                        <a:t>16.28%</a:t>
                      </a:r>
                    </a:p>
                  </a:txBody>
                  <a:tcPr marL="75438" marR="75438" marT="34290" marB="34290"/>
                </a:tc>
                <a:extLst>
                  <a:ext uri="{0D108BD9-81ED-4DB2-BD59-A6C34878D82A}">
                    <a16:rowId xmlns:a16="http://schemas.microsoft.com/office/drawing/2014/main" val="4258224255"/>
                  </a:ext>
                </a:extLst>
              </a:tr>
              <a:tr h="542595">
                <a:tc>
                  <a:txBody>
                    <a:bodyPr/>
                    <a:lstStyle/>
                    <a:p>
                      <a:r>
                        <a:rPr lang="es-ES_tradnl" sz="2100" noProof="0"/>
                        <a:t>APR promedio nacional</a:t>
                      </a:r>
                    </a:p>
                  </a:txBody>
                  <a:tcPr marL="75438" marR="7543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/>
                        <a:t>17.01%</a:t>
                      </a:r>
                    </a:p>
                  </a:txBody>
                  <a:tcPr marL="75438" marR="75438" marT="34290" marB="34290"/>
                </a:tc>
                <a:extLst>
                  <a:ext uri="{0D108BD9-81ED-4DB2-BD59-A6C34878D82A}">
                    <a16:rowId xmlns:a16="http://schemas.microsoft.com/office/drawing/2014/main" val="2123476277"/>
                  </a:ext>
                </a:extLst>
              </a:tr>
              <a:tr h="488265">
                <a:tc>
                  <a:txBody>
                    <a:bodyPr/>
                    <a:lstStyle/>
                    <a:p>
                      <a:r>
                        <a:rPr lang="es-ES_tradnl" sz="2100" noProof="0" dirty="0"/>
                        <a:t>TC con devolución de efectivo</a:t>
                      </a:r>
                    </a:p>
                  </a:txBody>
                  <a:tcPr marL="75438" marR="7543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/>
                        <a:t>17.15%</a:t>
                      </a:r>
                    </a:p>
                  </a:txBody>
                  <a:tcPr marL="75438" marR="75438" marT="34290" marB="34290"/>
                </a:tc>
                <a:extLst>
                  <a:ext uri="{0D108BD9-81ED-4DB2-BD59-A6C34878D82A}">
                    <a16:rowId xmlns:a16="http://schemas.microsoft.com/office/drawing/2014/main" val="4050720506"/>
                  </a:ext>
                </a:extLst>
              </a:tr>
              <a:tr h="488265">
                <a:tc>
                  <a:txBody>
                    <a:bodyPr/>
                    <a:lstStyle/>
                    <a:p>
                      <a:r>
                        <a:rPr lang="es-ES_tradnl" sz="2100" noProof="0"/>
                        <a:t>TC para malos puntajes de crédito </a:t>
                      </a:r>
                    </a:p>
                  </a:txBody>
                  <a:tcPr marL="75438" marR="7543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100" noProof="0" dirty="0"/>
                        <a:t>24.27%</a:t>
                      </a:r>
                    </a:p>
                  </a:txBody>
                  <a:tcPr marL="75438" marR="75438" marT="34290" marB="34290"/>
                </a:tc>
                <a:extLst>
                  <a:ext uri="{0D108BD9-81ED-4DB2-BD59-A6C34878D82A}">
                    <a16:rowId xmlns:a16="http://schemas.microsoft.com/office/drawing/2014/main" val="19812366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F7549E2-8A8D-FCD1-4018-AFBF2DCA0CBB}"/>
              </a:ext>
            </a:extLst>
          </p:cNvPr>
          <p:cNvSpPr txBox="1"/>
          <p:nvPr/>
        </p:nvSpPr>
        <p:spPr>
          <a:xfrm>
            <a:off x="457200" y="5553880"/>
            <a:ext cx="7981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TC = Tarjeta de Crédito </a:t>
            </a:r>
          </a:p>
        </p:txBody>
      </p:sp>
    </p:spTree>
    <p:extLst>
      <p:ext uri="{BB962C8B-B14F-4D97-AF65-F5344CB8AC3E}">
        <p14:creationId xmlns:p14="http://schemas.microsoft.com/office/powerpoint/2010/main" val="419541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230C0A-D5BD-97C4-10ED-2FCA18AB4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-313216"/>
            <a:ext cx="9139247" cy="71712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El ciclo de la deuda de la </a:t>
            </a:r>
            <a:br>
              <a:rPr lang="es-ES_tradnl" dirty="0"/>
            </a:br>
            <a:r>
              <a:rPr lang="es-ES_tradnl" dirty="0"/>
              <a:t>tarjeta de crédito</a:t>
            </a:r>
            <a:r>
              <a:rPr lang="es-ES_tradnl" sz="3200" baseline="30000" dirty="0"/>
              <a:t>6</a:t>
            </a:r>
            <a:r>
              <a:rPr lang="es-ES_tradnl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26763-677C-4FFB-A705-1B0B8640F67B}"/>
              </a:ext>
            </a:extLst>
          </p:cNvPr>
          <p:cNvSpPr/>
          <p:nvPr/>
        </p:nvSpPr>
        <p:spPr>
          <a:xfrm>
            <a:off x="3328928" y="2110242"/>
            <a:ext cx="2158960" cy="116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_tradn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 cosas que no puedo pagar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778FA-06AE-4B57-86BA-938E05A5DFD5}"/>
              </a:ext>
            </a:extLst>
          </p:cNvPr>
          <p:cNvSpPr/>
          <p:nvPr/>
        </p:nvSpPr>
        <p:spPr>
          <a:xfrm>
            <a:off x="5314990" y="3697343"/>
            <a:ext cx="194950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_tradn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endeudo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4456CA-2682-4E16-8B63-F37967C2B800}"/>
              </a:ext>
            </a:extLst>
          </p:cNvPr>
          <p:cNvSpPr/>
          <p:nvPr/>
        </p:nvSpPr>
        <p:spPr>
          <a:xfrm>
            <a:off x="1326431" y="3741279"/>
            <a:ext cx="2471954" cy="80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_tradn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puedo pagar las cosas que quiero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1E789D-2968-484B-B0A3-6FC902324506}"/>
              </a:ext>
            </a:extLst>
          </p:cNvPr>
          <p:cNvSpPr/>
          <p:nvPr/>
        </p:nvSpPr>
        <p:spPr>
          <a:xfrm>
            <a:off x="3328928" y="2128799"/>
            <a:ext cx="2158960" cy="11631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324EA73-08A2-4FEC-BA33-3242CFE4A519}"/>
              </a:ext>
            </a:extLst>
          </p:cNvPr>
          <p:cNvSpPr/>
          <p:nvPr/>
        </p:nvSpPr>
        <p:spPr>
          <a:xfrm>
            <a:off x="5200651" y="3697343"/>
            <a:ext cx="2171700" cy="8999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563750-D608-44EE-9568-8AC4694FF32F}"/>
              </a:ext>
            </a:extLst>
          </p:cNvPr>
          <p:cNvSpPr/>
          <p:nvPr/>
        </p:nvSpPr>
        <p:spPr>
          <a:xfrm>
            <a:off x="1423211" y="3707780"/>
            <a:ext cx="2310590" cy="8999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2B52E57-1DE2-4C51-92BB-282D8F525D7C}"/>
              </a:ext>
            </a:extLst>
          </p:cNvPr>
          <p:cNvSpPr/>
          <p:nvPr/>
        </p:nvSpPr>
        <p:spPr>
          <a:xfrm rot="20044250">
            <a:off x="1586898" y="2753484"/>
            <a:ext cx="1842664" cy="1147569"/>
          </a:xfrm>
          <a:prstGeom prst="arc">
            <a:avLst>
              <a:gd name="adj1" fmla="val 11527082"/>
              <a:gd name="adj2" fmla="val 20319217"/>
            </a:avLst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1BA8193B-339F-47F1-BFE5-BE3D6028C279}"/>
              </a:ext>
            </a:extLst>
          </p:cNvPr>
          <p:cNvSpPr/>
          <p:nvPr/>
        </p:nvSpPr>
        <p:spPr>
          <a:xfrm rot="2226775">
            <a:off x="5172454" y="2722705"/>
            <a:ext cx="1915859" cy="1395184"/>
          </a:xfrm>
          <a:prstGeom prst="arc">
            <a:avLst>
              <a:gd name="adj1" fmla="val 12189166"/>
              <a:gd name="adj2" fmla="val 20190995"/>
            </a:avLst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ECD377-3B9C-4FC4-A691-3E0D6153BD50}"/>
              </a:ext>
            </a:extLst>
          </p:cNvPr>
          <p:cNvSpPr/>
          <p:nvPr/>
        </p:nvSpPr>
        <p:spPr>
          <a:xfrm>
            <a:off x="2743199" y="4876800"/>
            <a:ext cx="3256919" cy="1012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FCB21E-5F41-4CE4-AE4D-997E6C75B546}"/>
              </a:ext>
            </a:extLst>
          </p:cNvPr>
          <p:cNvSpPr/>
          <p:nvPr/>
        </p:nvSpPr>
        <p:spPr>
          <a:xfrm>
            <a:off x="2743200" y="4990340"/>
            <a:ext cx="3256918" cy="80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_tradnl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Utilizo un gran parte de mi ingreso para pagar deudas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F4CB314-D269-4CA0-A72B-BE25AC1C43AF}"/>
              </a:ext>
            </a:extLst>
          </p:cNvPr>
          <p:cNvSpPr/>
          <p:nvPr/>
        </p:nvSpPr>
        <p:spPr>
          <a:xfrm rot="13579883">
            <a:off x="1447220" y="4434355"/>
            <a:ext cx="1508857" cy="979602"/>
          </a:xfrm>
          <a:prstGeom prst="arc">
            <a:avLst>
              <a:gd name="adj1" fmla="val 11527082"/>
              <a:gd name="adj2" fmla="val 19903989"/>
            </a:avLst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7A73CAD-54C5-4B14-90A1-F2D8B5DA0A8F}"/>
              </a:ext>
            </a:extLst>
          </p:cNvPr>
          <p:cNvSpPr/>
          <p:nvPr/>
        </p:nvSpPr>
        <p:spPr>
          <a:xfrm rot="9355827">
            <a:off x="5677717" y="4476796"/>
            <a:ext cx="1508857" cy="979602"/>
          </a:xfrm>
          <a:prstGeom prst="arc">
            <a:avLst>
              <a:gd name="adj1" fmla="val 11527082"/>
              <a:gd name="adj2" fmla="val 19903989"/>
            </a:avLst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2719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9E0E02-69EE-D734-DC3A-4092FDEAF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Signos reveladores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26763-677C-4FFB-A705-1B0B8640F67B}"/>
              </a:ext>
            </a:extLst>
          </p:cNvPr>
          <p:cNvSpPr/>
          <p:nvPr/>
        </p:nvSpPr>
        <p:spPr>
          <a:xfrm>
            <a:off x="581192" y="2040237"/>
            <a:ext cx="7989752" cy="3981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¿Tiene usted alguno de estos signos? </a:t>
            </a:r>
            <a:endParaRPr lang="es-ES_tradn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_tradnl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Solo hace los pagos mínimos.</a:t>
            </a:r>
            <a:endParaRPr lang="es-ES_tradn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Ha excedido sus límites de crédito.</a:t>
            </a:r>
            <a:endParaRPr lang="es-ES_tradn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Abre nuevas tarjetas de crédito para pagar los saldos existentes.</a:t>
            </a:r>
            <a:endParaRPr lang="es-ES_tradn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Paga las cuentas con retraso.</a:t>
            </a:r>
            <a:endParaRPr lang="es-ES_tradn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Los acreedores lo llaman porque está atrasado en sus pagos.</a:t>
            </a:r>
            <a:endParaRPr lang="es-ES_tradn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67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65FE55-68FB-8AED-9833-FB7ADE0F1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Consejos para el éxito con tarjetas de crédito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26763-677C-4FFB-A705-1B0B8640F67B}"/>
              </a:ext>
            </a:extLst>
          </p:cNvPr>
          <p:cNvSpPr/>
          <p:nvPr/>
        </p:nvSpPr>
        <p:spPr>
          <a:xfrm>
            <a:off x="381000" y="1987927"/>
            <a:ext cx="830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2800" dirty="0">
                <a:ea typeface="Calibri" panose="020F0502020204030204" pitchFamily="34" charset="0"/>
                <a:cs typeface="Arial" panose="020B0604020202020204" pitchFamily="34" charset="0"/>
              </a:rPr>
              <a:t>Haga un «ayuno» de sus tarjetas de crédito. Use dinero efectivo, cheque, o tarjeta de débito 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_tradnl" sz="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2800" dirty="0">
                <a:ea typeface="Calibri" panose="020F0502020204030204" pitchFamily="34" charset="0"/>
                <a:cs typeface="Arial" panose="020B0604020202020204" pitchFamily="34" charset="0"/>
              </a:rPr>
              <a:t>Pide a la tarjeta de crédito que reduzca la tasa de interés o elimine los cargos por pagos atrasados.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_tradnl" sz="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2800" dirty="0">
                <a:ea typeface="Calibri" panose="020F0502020204030204" pitchFamily="34" charset="0"/>
                <a:cs typeface="Arial" panose="020B0604020202020204" pitchFamily="34" charset="0"/>
              </a:rPr>
              <a:t>Cambie sus hábitos de gastos.</a:t>
            </a:r>
          </a:p>
          <a:p>
            <a:pPr marL="1028700" lvl="2" indent="-342900">
              <a:buFont typeface="Wingdings" panose="05000000000000000000" pitchFamily="2" charset="2"/>
              <a:buChar char="q"/>
            </a:pPr>
            <a:endParaRPr lang="es-ES_tradnl" sz="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2800" dirty="0">
                <a:ea typeface="Calibri" panose="020F0502020204030204" pitchFamily="34" charset="0"/>
                <a:cs typeface="Arial" panose="020B0604020202020204" pitchFamily="34" charset="0"/>
              </a:rPr>
              <a:t>Borre la información de su tarjeta almacenada en las tiendas en línea y en las aplicaciones móviles.</a:t>
            </a:r>
          </a:p>
          <a:p>
            <a:pPr lvl="2"/>
            <a:endParaRPr lang="es-ES_tradnl" sz="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_tradnl" sz="2800" dirty="0">
                <a:ea typeface="Calibri" panose="020F0502020204030204" pitchFamily="34" charset="0"/>
                <a:cs typeface="Arial" panose="020B0604020202020204" pitchFamily="34" charset="0"/>
              </a:rPr>
              <a:t>¿Otras ideas?_____________________________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772333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B22DB4-BA91-B155-91BD-28AA93D54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Consejos para el éxito con tarjetas de crédito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526763-677C-4FFB-A705-1B0B8640F67B}"/>
              </a:ext>
            </a:extLst>
          </p:cNvPr>
          <p:cNvSpPr/>
          <p:nvPr/>
        </p:nvSpPr>
        <p:spPr>
          <a:xfrm>
            <a:off x="771525" y="1905000"/>
            <a:ext cx="7600950" cy="4146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_tradnl" sz="2800" dirty="0">
                <a:ea typeface="Calibri" panose="020F0502020204030204" pitchFamily="34" charset="0"/>
                <a:cs typeface="Arial" panose="020B0604020202020204" pitchFamily="34" charset="0"/>
              </a:rPr>
              <a:t>¿Cuándo es apropiado usar tarjetas de crédito?</a:t>
            </a:r>
            <a:endParaRPr lang="es-ES_tradnl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s-ES_tradnl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ea typeface="Calibri" panose="020F0502020204030204" pitchFamily="34" charset="0"/>
                <a:cs typeface="Arial" panose="020B0604020202020204" pitchFamily="34" charset="0"/>
              </a:rPr>
              <a:t>Solo use las tarjetas de crédito si puede pagar el saldo total al final de cada mes (y todas las compras son parte de un presupuesto equilibrado)</a:t>
            </a:r>
            <a:endParaRPr lang="es-ES_tradnl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s-ES_tradnl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ea typeface="Calibri" panose="020F0502020204030204" pitchFamily="34" charset="0"/>
                <a:cs typeface="Arial" panose="020B0604020202020204" pitchFamily="34" charset="0"/>
              </a:rPr>
              <a:t>Cuando es más seguro usar tarjetas de crédito que efectivo (como viajar). Sin embargo, ¡se aplica la misma regla!</a:t>
            </a:r>
          </a:p>
        </p:txBody>
      </p:sp>
    </p:spTree>
    <p:extLst>
      <p:ext uri="{BB962C8B-B14F-4D97-AF65-F5344CB8AC3E}">
        <p14:creationId xmlns:p14="http://schemas.microsoft.com/office/powerpoint/2010/main" val="139904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509B3E-59DE-4F8A-20A8-F2DA06F04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" y="1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1C1EFA-6D4B-4056-AFC3-AAD87DE2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957871"/>
          </a:xfrm>
        </p:spPr>
        <p:txBody>
          <a:bodyPr/>
          <a:lstStyle/>
          <a:p>
            <a:r>
              <a:rPr lang="es-ES_tradnl" dirty="0"/>
              <a:t>Estadísticas recientes</a:t>
            </a:r>
            <a:endParaRPr lang="es-ES_tradnl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A85CF-5D0F-47F8-B483-37BE1869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E35F7F-41A8-4DD7-9119-021A22BC2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895835"/>
              </p:ext>
            </p:extLst>
          </p:nvPr>
        </p:nvGraphicFramePr>
        <p:xfrm>
          <a:off x="1524000" y="1981198"/>
          <a:ext cx="6019800" cy="4030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85792971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410226596"/>
                    </a:ext>
                  </a:extLst>
                </a:gridCol>
              </a:tblGrid>
              <a:tr h="1076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2400" noProof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NerdWallet</a:t>
                      </a:r>
                      <a:r>
                        <a:rPr lang="es-ES_tradnl" sz="2400" baseline="30000" noProof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s-ES_tradnl" sz="2400" noProof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2400" noProof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Q1 2017</a:t>
                      </a:r>
                      <a:endParaRPr lang="es-ES_tradnl" sz="2400" baseline="30000" noProof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s-ES_tradnl" sz="2400" noProof="0">
                          <a:effectLst/>
                        </a:rPr>
                        <a:t>Promedio</a:t>
                      </a:r>
                      <a:br>
                        <a:rPr lang="es-ES_tradnl" sz="2400" noProof="0">
                          <a:effectLst/>
                        </a:rPr>
                      </a:br>
                      <a:r>
                        <a:rPr lang="es-ES_tradnl" sz="2400" noProof="0">
                          <a:effectLst/>
                        </a:rPr>
                        <a:t>familiar</a:t>
                      </a:r>
                      <a:endParaRPr lang="es-ES_tradnl" sz="2400" baseline="300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2429553"/>
                  </a:ext>
                </a:extLst>
              </a:tr>
              <a:tr h="525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s-ES_tradnl" sz="2400" noProof="0">
                          <a:effectLst/>
                        </a:rPr>
                        <a:t>Total de deuda</a:t>
                      </a:r>
                      <a:endParaRPr lang="es-ES_tradnl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s-ES_tradnl" sz="2400" noProof="0">
                          <a:effectLst/>
                        </a:rPr>
                        <a:t>$135,924</a:t>
                      </a:r>
                      <a:endParaRPr lang="es-ES_tradnl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7939841"/>
                  </a:ext>
                </a:extLst>
              </a:tr>
              <a:tr h="525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s-ES_tradnl" sz="2400" noProof="0">
                          <a:effectLst/>
                        </a:rPr>
                        <a:t>Hipoteca</a:t>
                      </a:r>
                      <a:endParaRPr lang="es-ES_tradnl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s-ES_tradnl" sz="2400" noProof="0">
                          <a:effectLst/>
                        </a:rPr>
                        <a:t>$180,018</a:t>
                      </a:r>
                      <a:endParaRPr lang="es-ES_tradnl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22264"/>
                  </a:ext>
                </a:extLst>
              </a:tr>
              <a:tr h="768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s-ES_tradnl" sz="2400" noProof="0">
                          <a:effectLst/>
                        </a:rPr>
                        <a:t>Tarjetas de crédito</a:t>
                      </a:r>
                      <a:endParaRPr lang="es-ES_tradnl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s-ES_tradnl" sz="2400" noProof="0">
                          <a:effectLst/>
                        </a:rPr>
                        <a:t>$16,245</a:t>
                      </a:r>
                      <a:endParaRPr lang="es-ES_tradnl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080496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s-ES_tradnl" sz="2400" noProof="0">
                          <a:effectLst/>
                        </a:rPr>
                        <a:t>Préstamos de estudios</a:t>
                      </a:r>
                      <a:endParaRPr lang="es-ES_tradnl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s-ES_tradnl" sz="2400" noProof="0">
                          <a:effectLst/>
                        </a:rPr>
                        <a:t>$50,868</a:t>
                      </a:r>
                      <a:endParaRPr lang="es-ES_tradnl" sz="24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2483758"/>
                  </a:ext>
                </a:extLst>
              </a:tr>
              <a:tr h="525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s-ES_tradnl" sz="24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Préstamos para automóvil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s-ES_tradnl" sz="2400" noProof="0" dirty="0">
                          <a:effectLst/>
                        </a:rPr>
                        <a:t>$29,058</a:t>
                      </a:r>
                      <a:endParaRPr lang="es-ES_tradnl" sz="24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416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026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0611-F08D-4771-8485-E970FD65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140D2B-1292-4EE2-B327-9CA0EF85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F120518-7038-435D-81E6-ADDA24A856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F9ADBE6-B88A-7ADC-A93C-70BD2A3FA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"/>
            <a:ext cx="4267200" cy="582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4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81BD64-F7CC-C029-B115-4BCDCEE7B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-313215"/>
            <a:ext cx="913924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904311"/>
          </a:xfrm>
        </p:spPr>
        <p:txBody>
          <a:bodyPr/>
          <a:lstStyle/>
          <a:p>
            <a:r>
              <a:rPr lang="es-ES_tradnl" dirty="0"/>
              <a:t>Paso #3: Reduzca la deuda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500BB-E794-40CB-AEEB-BF9BD4F839FC}"/>
              </a:ext>
            </a:extLst>
          </p:cNvPr>
          <p:cNvSpPr txBox="1"/>
          <p:nvPr/>
        </p:nvSpPr>
        <p:spPr>
          <a:xfrm>
            <a:off x="401767" y="1905000"/>
            <a:ext cx="828503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250" i="1" dirty="0"/>
              <a:t>Proverbios 22:7 (NVI) «Los ricos son los amos de los pobres, </a:t>
            </a:r>
          </a:p>
          <a:p>
            <a:pPr algn="ctr"/>
            <a:r>
              <a:rPr lang="es-ES_tradnl" sz="2250" i="1" dirty="0"/>
              <a:t>los deudores </a:t>
            </a:r>
            <a:r>
              <a:rPr lang="es-ES_tradnl" sz="2250" i="1"/>
              <a:t>son esclavos </a:t>
            </a:r>
            <a:r>
              <a:rPr lang="es-ES_tradnl" sz="2250" i="1" dirty="0"/>
              <a:t>de sus acreedores».</a:t>
            </a:r>
            <a:endParaRPr lang="es-ES_tradnl" sz="600" i="1" dirty="0"/>
          </a:p>
          <a:p>
            <a:endParaRPr lang="es-ES_tradnl" sz="6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_tradnl" sz="2500" dirty="0"/>
              <a:t>La definición de deuda: es un cargo o obligación de pagar; comprar algo con fondos que no tienes.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_tradnl" sz="2500" dirty="0"/>
              <a:t>La deuda: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ES_tradnl" sz="2500" dirty="0"/>
              <a:t>Crea servidumbre a los acreedores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ES_tradnl" sz="2500" dirty="0"/>
              <a:t>Aumenta el estrés y la ansiedad; crea conflictos en nuestras relaciones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ES_tradnl" sz="2500" dirty="0"/>
              <a:t>Impide que respondamos a Dios por necesidades de otros</a:t>
            </a:r>
          </a:p>
        </p:txBody>
      </p:sp>
    </p:spTree>
    <p:extLst>
      <p:ext uri="{BB962C8B-B14F-4D97-AF65-F5344CB8AC3E}">
        <p14:creationId xmlns:p14="http://schemas.microsoft.com/office/powerpoint/2010/main" val="2359455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056740-5C09-A694-2970-E7AD8B15E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A85CF-5D0F-47F8-B483-37BE1869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C1EFA-6D4B-4056-AFC3-AAD87DE2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#3: Reduzca la deuda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1ED0D-AA92-47AB-B528-613A41E6362C}"/>
              </a:ext>
            </a:extLst>
          </p:cNvPr>
          <p:cNvSpPr/>
          <p:nvPr/>
        </p:nvSpPr>
        <p:spPr>
          <a:xfrm>
            <a:off x="762000" y="2133600"/>
            <a:ext cx="7620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i="1" dirty="0"/>
              <a:t>P: ¿Hay usos apropiados para la deuda? </a:t>
            </a:r>
          </a:p>
          <a:p>
            <a:endParaRPr lang="es-ES_tradnl" sz="800" dirty="0"/>
          </a:p>
          <a:p>
            <a:r>
              <a:rPr lang="es-ES_tradnl" sz="2800" dirty="0"/>
              <a:t>	</a:t>
            </a:r>
            <a:r>
              <a:rPr lang="es-ES_tradnl" sz="2800" u="sng" dirty="0"/>
              <a:t>Apropiado			Inapropiado</a:t>
            </a:r>
          </a:p>
          <a:p>
            <a:r>
              <a:rPr lang="es-ES_tradnl" sz="2800" dirty="0"/>
              <a:t>	Comprar una casa		Automóvil</a:t>
            </a:r>
          </a:p>
          <a:p>
            <a:r>
              <a:rPr lang="es-ES_tradnl" sz="2800" dirty="0"/>
              <a:t>	Educación universitaria	Tarjeta de crédito</a:t>
            </a:r>
          </a:p>
          <a:p>
            <a:endParaRPr lang="es-ES_tradnl" sz="2800" dirty="0"/>
          </a:p>
          <a:p>
            <a:r>
              <a:rPr lang="es-ES_tradnl" sz="3200" i="1" dirty="0"/>
              <a:t>P: ¿Cuánta deuda es demasiada deuda?</a:t>
            </a:r>
          </a:p>
          <a:p>
            <a:pPr marL="1143000" lvl="2" indent="-457200">
              <a:buFont typeface="Wingdings" panose="05000000000000000000" pitchFamily="2" charset="2"/>
              <a:buChar char="ü"/>
            </a:pPr>
            <a:endParaRPr lang="es-ES_tradnl" sz="800" dirty="0"/>
          </a:p>
          <a:p>
            <a:pPr marL="1143000" lvl="2" indent="-457200">
              <a:buFont typeface="Wingdings" panose="05000000000000000000" pitchFamily="2" charset="2"/>
              <a:buChar char="ü"/>
            </a:pPr>
            <a:r>
              <a:rPr lang="es-ES_tradnl" sz="2800" dirty="0"/>
              <a:t>DTI &lt; 35–40%</a:t>
            </a:r>
            <a:r>
              <a:rPr lang="es-ES_tradnl" sz="2400" dirty="0">
                <a:latin typeface="Open San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7194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A0817F-F5E1-E437-971C-76A20DCB9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12700"/>
            <a:ext cx="913924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de la Bola de nieve para pagar la deuda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500BB-E794-40CB-AEEB-BF9BD4F839FC}"/>
              </a:ext>
            </a:extLst>
          </p:cNvPr>
          <p:cNvSpPr txBox="1"/>
          <p:nvPr/>
        </p:nvSpPr>
        <p:spPr>
          <a:xfrm>
            <a:off x="403165" y="2076226"/>
            <a:ext cx="801833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600" dirty="0"/>
              <a:t>Paso1: Haga una lista de sus</a:t>
            </a:r>
          </a:p>
          <a:p>
            <a:r>
              <a:rPr lang="es-ES_tradnl" sz="2600" dirty="0"/>
              <a:t>deudas, de más pequeña a la</a:t>
            </a:r>
            <a:br>
              <a:rPr lang="es-ES_tradnl" sz="2600" dirty="0"/>
            </a:br>
            <a:r>
              <a:rPr lang="es-ES_tradnl" sz="2600" dirty="0"/>
              <a:t>más grande.</a:t>
            </a:r>
          </a:p>
          <a:p>
            <a:pPr lvl="0"/>
            <a:endParaRPr lang="es-ES_tradnl" sz="2800" dirty="0"/>
          </a:p>
          <a:p>
            <a:pPr lvl="0"/>
            <a:r>
              <a:rPr lang="es-ES_tradnl" sz="2600" dirty="0"/>
              <a:t>Paso 2: Haga los pagos mínimos en todas excepto la más pequeña; a esta asígnale una cantidad mayor para pagarla.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CA81C-8AA7-4606-8BD9-0000B5A5E87D}"/>
              </a:ext>
            </a:extLst>
          </p:cNvPr>
          <p:cNvSpPr txBox="1"/>
          <p:nvPr/>
        </p:nvSpPr>
        <p:spPr>
          <a:xfrm>
            <a:off x="4731669" y="5423296"/>
            <a:ext cx="57363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973B4D7-FCD8-40EE-B6F4-2561CFBE1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392518"/>
              </p:ext>
            </p:extLst>
          </p:nvPr>
        </p:nvGraphicFramePr>
        <p:xfrm>
          <a:off x="1676400" y="4572000"/>
          <a:ext cx="6553201" cy="1454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3985601861"/>
                    </a:ext>
                  </a:extLst>
                </a:gridCol>
                <a:gridCol w="946981">
                  <a:extLst>
                    <a:ext uri="{9D8B030D-6E8A-4147-A177-3AD203B41FA5}">
                      <a16:colId xmlns:a16="http://schemas.microsoft.com/office/drawing/2014/main" val="2783405433"/>
                    </a:ext>
                  </a:extLst>
                </a:gridCol>
                <a:gridCol w="1279758">
                  <a:extLst>
                    <a:ext uri="{9D8B030D-6E8A-4147-A177-3AD203B41FA5}">
                      <a16:colId xmlns:a16="http://schemas.microsoft.com/office/drawing/2014/main" val="759385954"/>
                    </a:ext>
                  </a:extLst>
                </a:gridCol>
                <a:gridCol w="1279758">
                  <a:extLst>
                    <a:ext uri="{9D8B030D-6E8A-4147-A177-3AD203B41FA5}">
                      <a16:colId xmlns:a16="http://schemas.microsoft.com/office/drawing/2014/main" val="3158195594"/>
                    </a:ext>
                  </a:extLst>
                </a:gridCol>
                <a:gridCol w="1370304">
                  <a:extLst>
                    <a:ext uri="{9D8B030D-6E8A-4147-A177-3AD203B41FA5}">
                      <a16:colId xmlns:a16="http://schemas.microsoft.com/office/drawing/2014/main" val="3155504469"/>
                    </a:ext>
                  </a:extLst>
                </a:gridCol>
              </a:tblGrid>
              <a:tr h="766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Deudas 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Monto adeudado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Tasa de interés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Pago mínimo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Dinero extra + pago mínimo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 noProof="0">
                        <a:effectLst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10935515"/>
                  </a:ext>
                </a:extLst>
              </a:tr>
              <a:tr h="2265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Tarjeta de crédito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$1,800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19.5%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$55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$155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19782881"/>
                  </a:ext>
                </a:extLst>
              </a:tr>
              <a:tr h="230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Prestamo  de vehículo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$5,000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5.5%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$250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30021990"/>
                  </a:ext>
                </a:extLst>
              </a:tr>
              <a:tr h="2302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Prestamo de estudios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$25,000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7.5%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$300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>
                          <a:effectLst/>
                        </a:rPr>
                        <a:t> </a:t>
                      </a:r>
                      <a:endParaRPr lang="es-ES_tradnl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6236158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0FBE1AC-5442-4A14-B0F0-7F2AAECDB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1316"/>
              </p:ext>
            </p:extLst>
          </p:nvPr>
        </p:nvGraphicFramePr>
        <p:xfrm>
          <a:off x="4419600" y="1967877"/>
          <a:ext cx="4151344" cy="1774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9856018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8340543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59385954"/>
                    </a:ext>
                  </a:extLst>
                </a:gridCol>
                <a:gridCol w="874744">
                  <a:extLst>
                    <a:ext uri="{9D8B030D-6E8A-4147-A177-3AD203B41FA5}">
                      <a16:colId xmlns:a16="http://schemas.microsoft.com/office/drawing/2014/main" val="3158195594"/>
                    </a:ext>
                  </a:extLst>
                </a:gridCol>
              </a:tblGrid>
              <a:tr h="701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Deudas 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Monto adeudado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Tasa de interés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Pago</a:t>
                      </a:r>
                      <a:br>
                        <a:rPr lang="es-ES_tradnl" sz="1100" noProof="0">
                          <a:effectLst/>
                        </a:rPr>
                      </a:br>
                      <a:r>
                        <a:rPr lang="es-ES_tradnl" sz="1100" noProof="0">
                          <a:effectLst/>
                        </a:rPr>
                        <a:t> mínimo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10935515"/>
                  </a:ext>
                </a:extLst>
              </a:tr>
              <a:tr h="372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Tarjeta de crédito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$1,800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19.5%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$55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19782881"/>
                  </a:ext>
                </a:extLst>
              </a:tr>
              <a:tr h="345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Prestamo de vehículo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$5,000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5.5%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$250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30021990"/>
                  </a:ext>
                </a:extLst>
              </a:tr>
              <a:tr h="345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Prestamo de estudios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$25,000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7.5%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>
                          <a:effectLst/>
                        </a:rPr>
                        <a:t>$300</a:t>
                      </a:r>
                      <a:endParaRPr lang="es-ES_tradnl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62361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113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3067B6-576D-9DBC-3B78-AE60E467A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24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Método de la Bola de nieve para pagar la deuda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500BB-E794-40CB-AEEB-BF9BD4F839FC}"/>
              </a:ext>
            </a:extLst>
          </p:cNvPr>
          <p:cNvSpPr txBox="1"/>
          <p:nvPr/>
        </p:nvSpPr>
        <p:spPr>
          <a:xfrm>
            <a:off x="609600" y="1905000"/>
            <a:ext cx="801833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2600" dirty="0"/>
              <a:t>Paso 3: Una vez pagada, agregue ese dinero extra para pagar la siguiente deuda en su lista con el saldo menor y continue haciendo el pago mínimo en las demás deudas. </a:t>
            </a:r>
          </a:p>
          <a:p>
            <a:pPr lvl="0"/>
            <a:endParaRPr lang="es-ES_tradnl" sz="2800" dirty="0"/>
          </a:p>
          <a:p>
            <a:pPr lvl="0"/>
            <a:endParaRPr lang="es-ES_tradnl" sz="2800" dirty="0"/>
          </a:p>
          <a:p>
            <a:pPr lvl="0"/>
            <a:endParaRPr lang="es-ES_tradnl" sz="2800" dirty="0"/>
          </a:p>
          <a:p>
            <a:pPr lvl="0"/>
            <a:endParaRPr lang="es-ES_tradnl" sz="2800" dirty="0"/>
          </a:p>
          <a:p>
            <a:pPr lvl="0"/>
            <a:r>
              <a:rPr lang="es-ES_tradnl" sz="2600" dirty="0"/>
              <a:t>Paso 4: Repita este proceso hasta liquidar las deudas que quedan.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CCA81C-8AA7-4606-8BD9-0000B5A5E87D}"/>
              </a:ext>
            </a:extLst>
          </p:cNvPr>
          <p:cNvSpPr txBox="1"/>
          <p:nvPr/>
        </p:nvSpPr>
        <p:spPr>
          <a:xfrm>
            <a:off x="4731669" y="5423296"/>
            <a:ext cx="57363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7E1383-C39D-4A55-9CA9-8C5F5143F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339739"/>
              </p:ext>
            </p:extLst>
          </p:nvPr>
        </p:nvGraphicFramePr>
        <p:xfrm>
          <a:off x="1524000" y="3200400"/>
          <a:ext cx="6095999" cy="1432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985601861"/>
                    </a:ext>
                  </a:extLst>
                </a:gridCol>
                <a:gridCol w="933370">
                  <a:extLst>
                    <a:ext uri="{9D8B030D-6E8A-4147-A177-3AD203B41FA5}">
                      <a16:colId xmlns:a16="http://schemas.microsoft.com/office/drawing/2014/main" val="2783405433"/>
                    </a:ext>
                  </a:extLst>
                </a:gridCol>
                <a:gridCol w="1235945">
                  <a:extLst>
                    <a:ext uri="{9D8B030D-6E8A-4147-A177-3AD203B41FA5}">
                      <a16:colId xmlns:a16="http://schemas.microsoft.com/office/drawing/2014/main" val="759385954"/>
                    </a:ext>
                  </a:extLst>
                </a:gridCol>
                <a:gridCol w="1235945">
                  <a:extLst>
                    <a:ext uri="{9D8B030D-6E8A-4147-A177-3AD203B41FA5}">
                      <a16:colId xmlns:a16="http://schemas.microsoft.com/office/drawing/2014/main" val="3158195594"/>
                    </a:ext>
                  </a:extLst>
                </a:gridCol>
                <a:gridCol w="1090539">
                  <a:extLst>
                    <a:ext uri="{9D8B030D-6E8A-4147-A177-3AD203B41FA5}">
                      <a16:colId xmlns:a16="http://schemas.microsoft.com/office/drawing/2014/main" val="3155504469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Deuda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s-ES_tradnl" sz="1100" noProof="0">
                          <a:effectLst/>
                        </a:rPr>
                      </a:br>
                      <a:r>
                        <a:rPr lang="es-ES_tradnl" sz="1100" noProof="0">
                          <a:effectLst/>
                        </a:rPr>
                        <a:t>Monto adeudado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Tasa de interés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Pago mínimo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Dinero extra + pago mínimo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10935515"/>
                  </a:ext>
                </a:extLst>
              </a:tr>
              <a:tr h="22130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Tarjeta de crédito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$1,800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19.5%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$55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$155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19782881"/>
                  </a:ext>
                </a:extLst>
              </a:tr>
              <a:tr h="224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Prestamos de vehículo 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$5,000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5.5%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$250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$405 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530021990"/>
                  </a:ext>
                </a:extLst>
              </a:tr>
              <a:tr h="2248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Prestamo de estudios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$25,000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7.5%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>
                          <a:effectLst/>
                        </a:rPr>
                        <a:t>$300</a:t>
                      </a:r>
                      <a:endParaRPr lang="es-ES_tradnl" sz="1100" noProof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100" noProof="0" dirty="0">
                          <a:effectLst/>
                        </a:rPr>
                        <a:t> </a:t>
                      </a:r>
                      <a:endParaRPr lang="es-ES_tradnl" sz="11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262361582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0DD2F3-8069-44E5-A8DD-C2CCBD101959}"/>
              </a:ext>
            </a:extLst>
          </p:cNvPr>
          <p:cNvCxnSpPr>
            <a:cxnSpLocks/>
          </p:cNvCxnSpPr>
          <p:nvPr/>
        </p:nvCxnSpPr>
        <p:spPr>
          <a:xfrm>
            <a:off x="1676400" y="4038600"/>
            <a:ext cx="5355427" cy="0"/>
          </a:xfrm>
          <a:prstGeom prst="line">
            <a:avLst/>
          </a:prstGeom>
          <a:ln w="31750">
            <a:solidFill>
              <a:srgbClr val="BE1D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140C7E2-BFD1-45BB-B7C1-8BAA077F57D7}"/>
              </a:ext>
            </a:extLst>
          </p:cNvPr>
          <p:cNvCxnSpPr>
            <a:cxnSpLocks/>
          </p:cNvCxnSpPr>
          <p:nvPr/>
        </p:nvCxnSpPr>
        <p:spPr>
          <a:xfrm flipH="1">
            <a:off x="6400800" y="4114800"/>
            <a:ext cx="457200" cy="114300"/>
          </a:xfrm>
          <a:prstGeom prst="straightConnector1">
            <a:avLst/>
          </a:prstGeom>
          <a:ln w="25400">
            <a:solidFill>
              <a:srgbClr val="BE1D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12CFEA-D5AB-4CF6-A0F3-FF9A785FC675}"/>
              </a:ext>
            </a:extLst>
          </p:cNvPr>
          <p:cNvCxnSpPr>
            <a:cxnSpLocks/>
          </p:cNvCxnSpPr>
          <p:nvPr/>
        </p:nvCxnSpPr>
        <p:spPr>
          <a:xfrm>
            <a:off x="6324600" y="4343400"/>
            <a:ext cx="489225" cy="0"/>
          </a:xfrm>
          <a:prstGeom prst="straightConnector1">
            <a:avLst/>
          </a:prstGeom>
          <a:ln w="25400">
            <a:solidFill>
              <a:srgbClr val="BE1D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16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489F92-7A37-BAB0-D712-4C0A43B1C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Consejos para reducir la deuda con éxito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325E23-E7F4-4007-B9C0-84AA139F049D}"/>
              </a:ext>
            </a:extLst>
          </p:cNvPr>
          <p:cNvSpPr/>
          <p:nvPr/>
        </p:nvSpPr>
        <p:spPr>
          <a:xfrm>
            <a:off x="431920" y="1960007"/>
            <a:ext cx="8254880" cy="378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ES_tradnl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Haga un compromiso para salir de la deuda lo más pronto posible.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es-ES_tradnl" sz="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ES_tradnl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Tenga cuidado con las ofertas «sin interés».</a:t>
            </a:r>
            <a:endParaRPr lang="es-ES_tradnl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es-ES_tradnl" sz="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ES_tradnl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Encuentra maneras de aumentar el efectivo para pagar la deuda: trabajo tiempo parcial, venta de garaje, cambiar un automóvil costoso para uno más económico</a:t>
            </a: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s-ES_tradnl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¿Otras ideas? ¿Puede usted encontrar $200 adicional  mensualmente para pagar deudas? ________________</a:t>
            </a:r>
            <a:endParaRPr lang="es-ES_tradnl" sz="2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39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049C39-F1BA-961E-2BCF-A5590DA3F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4FE39-BAF1-42C5-9866-0614A792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76533A-ED1C-4155-8B26-799053EE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#4: Establezca metas financieras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7A7A7B-C30D-4D07-87FC-7B186C5BD7F4}"/>
              </a:ext>
            </a:extLst>
          </p:cNvPr>
          <p:cNvSpPr/>
          <p:nvPr/>
        </p:nvSpPr>
        <p:spPr>
          <a:xfrm>
            <a:off x="533400" y="2940546"/>
            <a:ext cx="81137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600" dirty="0">
                <a:ea typeface="Times New Roman" panose="02020603050405020304" pitchFamily="18" charset="0"/>
              </a:rPr>
              <a:t>1: Monitoree su patrimonio neto para medir su progreso.</a:t>
            </a:r>
          </a:p>
          <a:p>
            <a:endParaRPr lang="es-ES_tradnl" sz="800" dirty="0">
              <a:ea typeface="Times New Roman" panose="02020603050405020304" pitchFamily="18" charset="0"/>
            </a:endParaRPr>
          </a:p>
          <a:p>
            <a:r>
              <a:rPr lang="es-ES_tradnl" sz="2800" dirty="0">
                <a:ea typeface="Times New Roman" panose="02020603050405020304" pitchFamily="18" charset="0"/>
              </a:rPr>
              <a:t>2: Plantee metas inteligentes para corto y largo plazo:</a:t>
            </a:r>
          </a:p>
          <a:p>
            <a:r>
              <a:rPr lang="es-ES_tradnl" sz="2800" b="1" dirty="0"/>
              <a:t> 	</a:t>
            </a:r>
            <a:r>
              <a:rPr lang="es-ES_tradnl" sz="2600" dirty="0"/>
              <a:t>Específica</a:t>
            </a:r>
          </a:p>
          <a:p>
            <a:r>
              <a:rPr lang="es-ES_tradnl" sz="2600" b="1" dirty="0"/>
              <a:t>	</a:t>
            </a:r>
            <a:r>
              <a:rPr lang="es-ES_tradnl" sz="2600" dirty="0"/>
              <a:t>Medible</a:t>
            </a:r>
          </a:p>
          <a:p>
            <a:pPr lvl="1"/>
            <a:r>
              <a:rPr lang="es-ES_tradnl" sz="2600" b="1" dirty="0"/>
              <a:t>	</a:t>
            </a:r>
            <a:r>
              <a:rPr lang="es-ES_tradnl" sz="2600" dirty="0"/>
              <a:t>Alcanzable</a:t>
            </a:r>
          </a:p>
          <a:p>
            <a:pPr lvl="1"/>
            <a:r>
              <a:rPr lang="es-ES_tradnl" sz="2600" b="1" dirty="0"/>
              <a:t>	</a:t>
            </a:r>
            <a:r>
              <a:rPr lang="es-ES_tradnl" sz="2600" dirty="0"/>
              <a:t>Relevante</a:t>
            </a:r>
          </a:p>
          <a:p>
            <a:pPr lvl="1"/>
            <a:r>
              <a:rPr lang="es-ES_tradnl" sz="2600" dirty="0"/>
              <a:t>	Oportuna</a:t>
            </a:r>
            <a:endParaRPr lang="es-ES_tradnl" sz="2600" dirty="0"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A6C55-3ACB-45AE-8EC7-F3A61467CF96}"/>
              </a:ext>
            </a:extLst>
          </p:cNvPr>
          <p:cNvSpPr txBox="1"/>
          <p:nvPr/>
        </p:nvSpPr>
        <p:spPr>
          <a:xfrm>
            <a:off x="342900" y="2209800"/>
            <a:ext cx="845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000" b="1" i="1" dirty="0">
                <a:ea typeface="Times New Roman" panose="02020603050405020304" pitchFamily="18" charset="0"/>
              </a:rPr>
              <a:t>No puedes administrar lo que no mides. </a:t>
            </a:r>
            <a:endParaRPr lang="es-ES_tradnl" sz="1350" dirty="0"/>
          </a:p>
        </p:txBody>
      </p:sp>
    </p:spTree>
    <p:extLst>
      <p:ext uri="{BB962C8B-B14F-4D97-AF65-F5344CB8AC3E}">
        <p14:creationId xmlns:p14="http://schemas.microsoft.com/office/powerpoint/2010/main" val="3661420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40E40C-F68A-849A-9E54-4398CEE42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4FE39-BAF1-42C5-9866-0614A792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76533A-ED1C-4155-8B26-799053EE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#4: Establezca metas financieras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4DD90D34-078B-6FAC-2699-936DC37E3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17346"/>
              </p:ext>
            </p:extLst>
          </p:nvPr>
        </p:nvGraphicFramePr>
        <p:xfrm>
          <a:off x="581192" y="1981200"/>
          <a:ext cx="7989752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336">
                  <a:extLst>
                    <a:ext uri="{9D8B030D-6E8A-4147-A177-3AD203B41FA5}">
                      <a16:colId xmlns:a16="http://schemas.microsoft.com/office/drawing/2014/main" val="2865952187"/>
                    </a:ext>
                  </a:extLst>
                </a:gridCol>
                <a:gridCol w="4659802">
                  <a:extLst>
                    <a:ext uri="{9D8B030D-6E8A-4147-A177-3AD203B41FA5}">
                      <a16:colId xmlns:a16="http://schemas.microsoft.com/office/drawing/2014/main" val="3812525009"/>
                    </a:ext>
                  </a:extLst>
                </a:gridCol>
                <a:gridCol w="1688614">
                  <a:extLst>
                    <a:ext uri="{9D8B030D-6E8A-4147-A177-3AD203B41FA5}">
                      <a16:colId xmlns:a16="http://schemas.microsoft.com/office/drawing/2014/main" val="463413748"/>
                    </a:ext>
                  </a:extLst>
                </a:gridCol>
              </a:tblGrid>
              <a:tr h="293757">
                <a:tc gridSpan="3">
                  <a:txBody>
                    <a:bodyPr/>
                    <a:lstStyle/>
                    <a:p>
                      <a:pPr algn="ctr"/>
                      <a:r>
                        <a:rPr lang="es-ES_tradnl" sz="1400" noProof="0">
                          <a:solidFill>
                            <a:schemeClr val="tx1"/>
                          </a:solidFill>
                        </a:rPr>
                        <a:t>Hoja de cálculo del patrimonio neto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223428"/>
                  </a:ext>
                </a:extLst>
              </a:tr>
              <a:tr h="293757">
                <a:tc gridSpan="2">
                  <a:txBody>
                    <a:bodyPr/>
                    <a:lstStyle/>
                    <a:p>
                      <a:r>
                        <a:rPr lang="es-ES_tradnl" sz="1400" noProof="0">
                          <a:highlight>
                            <a:srgbClr val="C0C0C0"/>
                          </a:highlight>
                        </a:rPr>
                        <a:t>Activos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400" noProof="0">
                          <a:highlight>
                            <a:srgbClr val="C0C0C0"/>
                          </a:highlight>
                        </a:rPr>
                        <a:t>Valor de mercado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897405"/>
                  </a:ext>
                </a:extLst>
              </a:tr>
              <a:tr h="293757">
                <a:tc>
                  <a:txBody>
                    <a:bodyPr/>
                    <a:lstStyle/>
                    <a:p>
                      <a:endParaRPr lang="es-ES_tradnl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/>
                        <a:t>Efectivo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28214"/>
                  </a:ext>
                </a:extLst>
              </a:tr>
              <a:tr h="293757">
                <a:tc>
                  <a:txBody>
                    <a:bodyPr/>
                    <a:lstStyle/>
                    <a:p>
                      <a:endParaRPr lang="es-ES_tradnl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/>
                        <a:t>Inversiones y jubilación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782188"/>
                  </a:ext>
                </a:extLst>
              </a:tr>
              <a:tr h="293757">
                <a:tc>
                  <a:txBody>
                    <a:bodyPr/>
                    <a:lstStyle/>
                    <a:p>
                      <a:endParaRPr lang="es-ES_tradnl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/>
                        <a:t>Propiedades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018725"/>
                  </a:ext>
                </a:extLst>
              </a:tr>
              <a:tr h="217557">
                <a:tc>
                  <a:txBody>
                    <a:bodyPr/>
                    <a:lstStyle/>
                    <a:p>
                      <a:endParaRPr lang="es-ES_tradnl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/>
                        <a:t>Otros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0350476"/>
                  </a:ext>
                </a:extLst>
              </a:tr>
              <a:tr h="293757">
                <a:tc>
                  <a:txBody>
                    <a:bodyPr/>
                    <a:lstStyle/>
                    <a:p>
                      <a:r>
                        <a:rPr lang="es-ES_tradnl" sz="1400" noProof="0"/>
                        <a:t>Total activos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_tradnl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005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s-ES_tradnl" sz="400" noProof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400" noProof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sz="400" noProof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4057523"/>
                  </a:ext>
                </a:extLst>
              </a:tr>
              <a:tr h="293757">
                <a:tc gridSpan="2">
                  <a:txBody>
                    <a:bodyPr/>
                    <a:lstStyle/>
                    <a:p>
                      <a:r>
                        <a:rPr lang="es-ES_tradnl" sz="1400" noProof="0"/>
                        <a:t>Pasivos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/>
                        <a:t>Cantidad deuda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316922"/>
                  </a:ext>
                </a:extLst>
              </a:tr>
              <a:tr h="352508">
                <a:tc>
                  <a:txBody>
                    <a:bodyPr/>
                    <a:lstStyle/>
                    <a:p>
                      <a:endParaRPr lang="es-ES_tradnl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/>
                        <a:t>Deudas no garantizadas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2800640"/>
                  </a:ext>
                </a:extLst>
              </a:tr>
              <a:tr h="352508">
                <a:tc>
                  <a:txBody>
                    <a:bodyPr/>
                    <a:lstStyle/>
                    <a:p>
                      <a:endParaRPr lang="es-ES_tradnl" sz="1400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sz="1400" noProof="0"/>
                        <a:t>Deudas garantizadas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748675"/>
                  </a:ext>
                </a:extLst>
              </a:tr>
              <a:tr h="352508">
                <a:tc gridSpan="2">
                  <a:txBody>
                    <a:bodyPr/>
                    <a:lstStyle/>
                    <a:p>
                      <a:r>
                        <a:rPr lang="es-ES_tradnl" sz="1400" noProof="0"/>
                        <a:t>Total pasivos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49173"/>
                  </a:ext>
                </a:extLst>
              </a:tr>
              <a:tr h="352508">
                <a:tc gridSpan="2">
                  <a:txBody>
                    <a:bodyPr/>
                    <a:lstStyle/>
                    <a:p>
                      <a:r>
                        <a:rPr lang="es-ES_tradnl" sz="1400" noProof="0"/>
                        <a:t>Patrimonio neto (activos menos pasivos)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094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57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91BB04-76FF-4E22-D752-80436552E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15"/>
            <a:ext cx="9139247" cy="65447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4FE39-BAF1-42C5-9866-0614A792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76533A-ED1C-4155-8B26-799053EE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#4: Establezca metas financieras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71237-7A28-4D31-9526-23DCE865E503}"/>
              </a:ext>
            </a:extLst>
          </p:cNvPr>
          <p:cNvSpPr/>
          <p:nvPr/>
        </p:nvSpPr>
        <p:spPr>
          <a:xfrm>
            <a:off x="457200" y="2133600"/>
            <a:ext cx="8229599" cy="3581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B89883EB-982F-BA93-9B07-3E8898859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32112"/>
              </p:ext>
            </p:extLst>
          </p:nvPr>
        </p:nvGraphicFramePr>
        <p:xfrm>
          <a:off x="555792" y="2221525"/>
          <a:ext cx="798975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2608">
                  <a:extLst>
                    <a:ext uri="{9D8B030D-6E8A-4147-A177-3AD203B41FA5}">
                      <a16:colId xmlns:a16="http://schemas.microsoft.com/office/drawing/2014/main" val="26354855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94660196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12301405"/>
                    </a:ext>
                  </a:extLst>
                </a:gridCol>
                <a:gridCol w="1636744">
                  <a:extLst>
                    <a:ext uri="{9D8B030D-6E8A-4147-A177-3AD203B41FA5}">
                      <a16:colId xmlns:a16="http://schemas.microsoft.com/office/drawing/2014/main" val="1157600593"/>
                    </a:ext>
                  </a:extLst>
                </a:gridCol>
              </a:tblGrid>
              <a:tr h="589662">
                <a:tc>
                  <a:txBody>
                    <a:bodyPr/>
                    <a:lstStyle/>
                    <a:p>
                      <a:pPr algn="ctr"/>
                      <a:r>
                        <a:rPr lang="es-ES_tradnl" b="0" noProof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</a:rPr>
                        <a:t>Meta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noProof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</a:rPr>
                        <a:t>Estrategia o </a:t>
                      </a:r>
                      <a:br>
                        <a:rPr lang="es-ES_tradnl" b="0" noProof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</a:rPr>
                      </a:br>
                      <a:r>
                        <a:rPr lang="es-ES_tradnl" b="0" noProof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</a:rPr>
                        <a:t>Pasos a la acción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noProof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</a:rPr>
                        <a:t>¿Cuándo empiezo?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0" noProof="0">
                          <a:solidFill>
                            <a:schemeClr val="tx1"/>
                          </a:solidFill>
                          <a:highlight>
                            <a:srgbClr val="C0C0C0"/>
                          </a:highlight>
                        </a:rPr>
                        <a:t>¿Cuándo termino?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0241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r>
                        <a:rPr lang="es-ES_tradnl" noProof="0"/>
                        <a:t>Ejemplo: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s-ES_tradnl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_tradnl" noProof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442142"/>
                  </a:ext>
                </a:extLst>
              </a:tr>
              <a:tr h="1095086">
                <a:tc>
                  <a:txBody>
                    <a:bodyPr/>
                    <a:lstStyle/>
                    <a:p>
                      <a:r>
                        <a:rPr lang="es-ES_tradnl" sz="18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Durante los próximos 10 meses quiero ahorrar $500 para tener un fondo de emergenica </a:t>
                      </a:r>
                      <a:endParaRPr lang="es-ES_tradnl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noProof="0"/>
                        <a:t>Ahorrar $50 </a:t>
                      </a:r>
                      <a:br>
                        <a:rPr lang="es-ES_tradnl" noProof="0"/>
                      </a:br>
                      <a:r>
                        <a:rPr lang="es-ES_tradnl" noProof="0"/>
                        <a:t>por mes</a:t>
                      </a:r>
                    </a:p>
                    <a:p>
                      <a:endParaRPr lang="es-ES_tradnl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Febrero 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noProof="0"/>
                        <a:t>Noviembre 30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52705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r>
                        <a:rPr lang="es-ES_tradnl" noProof="0"/>
                        <a:t>_____________________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noProof="0"/>
                        <a:t>___________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noProof="0"/>
                        <a:t>________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noProof="0"/>
                        <a:t>___________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4812050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r>
                        <a:rPr lang="es-ES_tradnl" noProof="0"/>
                        <a:t>_____________________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noProof="0"/>
                        <a:t>___________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________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noProof="0"/>
                        <a:t>___________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034069"/>
                  </a:ext>
                </a:extLst>
              </a:tr>
              <a:tr h="359863">
                <a:tc>
                  <a:txBody>
                    <a:bodyPr/>
                    <a:lstStyle/>
                    <a:p>
                      <a:r>
                        <a:rPr lang="es-ES_tradnl" noProof="0"/>
                        <a:t>_____________________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noProof="0"/>
                        <a:t>___________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noProof="0"/>
                        <a:t>________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_tradnl" noProof="0" dirty="0"/>
                        <a:t>___________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111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953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C8EDD0-F611-95C2-7ED0-B9A74734D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#5: Monitoree sus gastos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A7CFF-9DED-4303-9AE6-4789C2E0A2D0}"/>
              </a:ext>
            </a:extLst>
          </p:cNvPr>
          <p:cNvSpPr/>
          <p:nvPr/>
        </p:nvSpPr>
        <p:spPr>
          <a:xfrm>
            <a:off x="381000" y="2019410"/>
            <a:ext cx="8458200" cy="399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_tradnl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Este es el primer paso para crear un presupuesto útil. </a:t>
            </a:r>
            <a:r>
              <a:rPr lang="es-ES_tradnl" sz="2400" dirty="0">
                <a:cs typeface="Times New Roman" panose="02020603050405020304" pitchFamily="18" charset="0"/>
              </a:rPr>
              <a:t> </a:t>
            </a:r>
            <a:endParaRPr lang="es-ES_tradnl" sz="1200" dirty="0"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_tradnl" sz="2400" dirty="0">
                <a:cs typeface="Times New Roman" panose="02020603050405020304" pitchFamily="18" charset="0"/>
              </a:rPr>
              <a:t>Los </a:t>
            </a:r>
            <a:r>
              <a:rPr lang="es-ES_tradnl" sz="2400" i="1" dirty="0">
                <a:cs typeface="Times New Roman" panose="02020603050405020304" pitchFamily="18" charset="0"/>
              </a:rPr>
              <a:t>ingresos</a:t>
            </a:r>
            <a:r>
              <a:rPr lang="es-ES_tradnl" sz="2400" dirty="0">
                <a:cs typeface="Times New Roman" panose="02020603050405020304" pitchFamily="18" charset="0"/>
              </a:rPr>
              <a:t>, incluya salarios, ingresos por alquiler, ayuda del </a:t>
            </a:r>
            <a:r>
              <a:rPr lang="es-ES_tradnl" sz="2400" dirty="0" err="1">
                <a:cs typeface="Times New Roman" panose="02020603050405020304" pitchFamily="18" charset="0"/>
              </a:rPr>
              <a:t>go-bierno</a:t>
            </a:r>
            <a:r>
              <a:rPr lang="es-ES_tradnl" sz="2400" dirty="0">
                <a:cs typeface="Times New Roman" panose="02020603050405020304" pitchFamily="18" charset="0"/>
              </a:rPr>
              <a:t>, ingresos por inversiones, intereses, y pagos de dividendos.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_tradnl" sz="1200" dirty="0"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_tradnl" sz="2400" dirty="0">
                <a:cs typeface="Times New Roman" panose="02020603050405020304" pitchFamily="18" charset="0"/>
              </a:rPr>
              <a:t>Los </a:t>
            </a:r>
            <a:r>
              <a:rPr lang="es-ES_tradnl" sz="2400" i="1" dirty="0">
                <a:cs typeface="Times New Roman" panose="02020603050405020304" pitchFamily="18" charset="0"/>
              </a:rPr>
              <a:t>gastos</a:t>
            </a:r>
            <a:r>
              <a:rPr lang="es-ES_tradnl" sz="2400" dirty="0">
                <a:cs typeface="Times New Roman" panose="02020603050405020304" pitchFamily="18" charset="0"/>
              </a:rPr>
              <a:t>, incluya los </a:t>
            </a:r>
            <a:r>
              <a:rPr lang="es-ES_tradnl" sz="2400" dirty="0" err="1">
                <a:cs typeface="Times New Roman" panose="02020603050405020304" pitchFamily="18" charset="0"/>
              </a:rPr>
              <a:t>gastors</a:t>
            </a:r>
            <a:r>
              <a:rPr lang="es-ES_tradnl" sz="2400" dirty="0">
                <a:cs typeface="Times New Roman" panose="02020603050405020304" pitchFamily="18" charset="0"/>
              </a:rPr>
              <a:t> fijos y variables.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ES_tradnl" sz="2400" dirty="0">
                <a:cs typeface="Times New Roman" panose="02020603050405020304" pitchFamily="18" charset="0"/>
              </a:rPr>
              <a:t>Los gastos fijos: ocurren cada semana o mes; establecidos por contratos, acuerdos o plan de pagos, —hipoteca, arriendo, prestamos, y servicios públicos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s-ES_tradnl" sz="2400" dirty="0">
                <a:cs typeface="Times New Roman" panose="02020603050405020304" pitchFamily="18" charset="0"/>
              </a:rPr>
              <a:t>Los gastos variables: no suceden cada semana, varían con el uso, y regularmente tienen que ver con los «deseos»—cenar en un restaurante, una salida, vacaciones, regalos, y aficiones. </a:t>
            </a:r>
            <a:endParaRPr lang="es-ES_tradnl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48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074475F-4150-56A3-E01A-49EED2DD3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#5: Monitoree sus gastos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6EDB3-1400-4218-A842-EC36D466C1BC}"/>
              </a:ext>
            </a:extLst>
          </p:cNvPr>
          <p:cNvSpPr/>
          <p:nvPr/>
        </p:nvSpPr>
        <p:spPr>
          <a:xfrm>
            <a:off x="381000" y="2438400"/>
            <a:ext cx="8382000" cy="3124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681DAF-C290-70A8-5A9E-547EDC691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43243"/>
              </p:ext>
            </p:extLst>
          </p:nvPr>
        </p:nvGraphicFramePr>
        <p:xfrm>
          <a:off x="516684" y="2590805"/>
          <a:ext cx="8093916" cy="2819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3849">
                  <a:extLst>
                    <a:ext uri="{9D8B030D-6E8A-4147-A177-3AD203B41FA5}">
                      <a16:colId xmlns:a16="http://schemas.microsoft.com/office/drawing/2014/main" val="1488479449"/>
                    </a:ext>
                  </a:extLst>
                </a:gridCol>
                <a:gridCol w="501217">
                  <a:extLst>
                    <a:ext uri="{9D8B030D-6E8A-4147-A177-3AD203B41FA5}">
                      <a16:colId xmlns:a16="http://schemas.microsoft.com/office/drawing/2014/main" val="2660019798"/>
                    </a:ext>
                  </a:extLst>
                </a:gridCol>
                <a:gridCol w="710357">
                  <a:extLst>
                    <a:ext uri="{9D8B030D-6E8A-4147-A177-3AD203B41FA5}">
                      <a16:colId xmlns:a16="http://schemas.microsoft.com/office/drawing/2014/main" val="3525822847"/>
                    </a:ext>
                  </a:extLst>
                </a:gridCol>
                <a:gridCol w="633493">
                  <a:extLst>
                    <a:ext uri="{9D8B030D-6E8A-4147-A177-3AD203B41FA5}">
                      <a16:colId xmlns:a16="http://schemas.microsoft.com/office/drawing/2014/main" val="695742056"/>
                    </a:ext>
                  </a:extLst>
                </a:gridCol>
                <a:gridCol w="878731">
                  <a:extLst>
                    <a:ext uri="{9D8B030D-6E8A-4147-A177-3AD203B41FA5}">
                      <a16:colId xmlns:a16="http://schemas.microsoft.com/office/drawing/2014/main" val="2120328058"/>
                    </a:ext>
                  </a:extLst>
                </a:gridCol>
                <a:gridCol w="749682">
                  <a:extLst>
                    <a:ext uri="{9D8B030D-6E8A-4147-A177-3AD203B41FA5}">
                      <a16:colId xmlns:a16="http://schemas.microsoft.com/office/drawing/2014/main" val="335987768"/>
                    </a:ext>
                  </a:extLst>
                </a:gridCol>
                <a:gridCol w="671031">
                  <a:extLst>
                    <a:ext uri="{9D8B030D-6E8A-4147-A177-3AD203B41FA5}">
                      <a16:colId xmlns:a16="http://schemas.microsoft.com/office/drawing/2014/main" val="1326595651"/>
                    </a:ext>
                  </a:extLst>
                </a:gridCol>
                <a:gridCol w="790857">
                  <a:extLst>
                    <a:ext uri="{9D8B030D-6E8A-4147-A177-3AD203B41FA5}">
                      <a16:colId xmlns:a16="http://schemas.microsoft.com/office/drawing/2014/main" val="3458037986"/>
                    </a:ext>
                  </a:extLst>
                </a:gridCol>
                <a:gridCol w="790857">
                  <a:extLst>
                    <a:ext uri="{9D8B030D-6E8A-4147-A177-3AD203B41FA5}">
                      <a16:colId xmlns:a16="http://schemas.microsoft.com/office/drawing/2014/main" val="1892610458"/>
                    </a:ext>
                  </a:extLst>
                </a:gridCol>
                <a:gridCol w="702985">
                  <a:extLst>
                    <a:ext uri="{9D8B030D-6E8A-4147-A177-3AD203B41FA5}">
                      <a16:colId xmlns:a16="http://schemas.microsoft.com/office/drawing/2014/main" val="2534996751"/>
                    </a:ext>
                  </a:extLst>
                </a:gridCol>
                <a:gridCol w="790857">
                  <a:extLst>
                    <a:ext uri="{9D8B030D-6E8A-4147-A177-3AD203B41FA5}">
                      <a16:colId xmlns:a16="http://schemas.microsoft.com/office/drawing/2014/main" val="1889848088"/>
                    </a:ext>
                  </a:extLst>
                </a:gridCol>
              </a:tblGrid>
              <a:tr h="227825">
                <a:tc grid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noProof="0">
                          <a:solidFill>
                            <a:schemeClr val="tx1"/>
                          </a:solidFill>
                          <a:effectLst/>
                        </a:rPr>
                        <a:t>Hoja de ingreso y gasto semanal 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817618"/>
                  </a:ext>
                </a:extLst>
              </a:tr>
              <a:tr h="227825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000" noProof="0">
                          <a:solidFill>
                            <a:schemeClr val="tx1"/>
                          </a:solidFill>
                          <a:effectLst/>
                        </a:rPr>
                        <a:t>Categoría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374445"/>
                  </a:ext>
                </a:extLst>
              </a:tr>
              <a:tr h="41522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Semana número____</a:t>
                      </a:r>
                      <a:b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Ingreso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Impuestos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Diezmos </a:t>
                      </a:r>
                      <a:b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y ofrendas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Vivienda y servicios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Alimentación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Transporte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Salud y medicina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Personal y familia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Deuda y varios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Ahorros y jubilación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846566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Domingo 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538944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Lunes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210087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Martes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9110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Miércoles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982193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Jueves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116125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Viernes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468002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Sábado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938363"/>
                  </a:ext>
                </a:extLst>
              </a:tr>
              <a:tr h="239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Subtotales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443410"/>
                  </a:ext>
                </a:extLst>
              </a:tr>
              <a:tr h="170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96110"/>
                  </a:ext>
                </a:extLst>
              </a:tr>
              <a:tr h="341737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Total de ingresos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_________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menos      Total de gastos_______________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endParaRPr lang="es-ES_tradnl" sz="120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750" noProof="0" dirty="0">
                          <a:solidFill>
                            <a:schemeClr val="tx1"/>
                          </a:solidFill>
                          <a:effectLst/>
                        </a:rPr>
                        <a:t>Excedente neto / Déficit___________________</a:t>
                      </a:r>
                      <a:endParaRPr lang="es-ES_tradnl" sz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43067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B0E8295F-1F74-33FD-07E8-EC280D211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88" y="2742564"/>
            <a:ext cx="12479912" cy="51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7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199565-DE21-5E86-D5D1-AA77DAE92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1C1EFA-6D4B-4056-AFC3-AAD87DE2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EstAdÍsticas</a:t>
            </a:r>
            <a:r>
              <a:rPr lang="es-ES_tradnl" dirty="0"/>
              <a:t> recientes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A85CF-5D0F-47F8-B483-37BE1869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3504E-2DA1-4B83-8C03-6E551FC4EDCB}"/>
              </a:ext>
            </a:extLst>
          </p:cNvPr>
          <p:cNvSpPr/>
          <p:nvPr/>
        </p:nvSpPr>
        <p:spPr>
          <a:xfrm>
            <a:off x="419100" y="2057400"/>
            <a:ext cx="8305800" cy="3693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s-ES_tradnl" sz="2800" dirty="0">
                <a:latin typeface="Open Sans"/>
                <a:ea typeface="Times New Roman" panose="02020603050405020304" pitchFamily="18" charset="0"/>
                <a:cs typeface="Segoe UI" panose="020B0502040204020203" pitchFamily="34" charset="0"/>
              </a:rPr>
              <a:t>Un sondeo de </a:t>
            </a:r>
            <a:r>
              <a:rPr lang="es-ES_tradnl" sz="2800" dirty="0">
                <a:latin typeface="Open Sans"/>
                <a:ea typeface="Times New Roman" panose="02020603050405020304" pitchFamily="18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Gallup</a:t>
            </a:r>
            <a:r>
              <a:rPr lang="es-ES_tradnl" sz="2800" baseline="30000" dirty="0">
                <a:latin typeface="Open Sans"/>
                <a:ea typeface="Times New Roman" panose="02020603050405020304" pitchFamily="18" charset="0"/>
                <a:cs typeface="Segoe UI" panose="020B0502040204020203" pitchFamily="34" charset="0"/>
              </a:rPr>
              <a:t>1</a:t>
            </a:r>
            <a:r>
              <a:rPr lang="es-ES_tradnl" sz="2800" dirty="0">
                <a:latin typeface="Open Sans"/>
                <a:ea typeface="Times New Roman" panose="02020603050405020304" pitchFamily="18" charset="0"/>
                <a:cs typeface="Segoe UI" panose="020B0502040204020203" pitchFamily="34" charset="0"/>
              </a:rPr>
              <a:t> encontró que 68% de los estadounidenses no tiene un presupuesto financiero.</a:t>
            </a:r>
            <a:endParaRPr lang="es-ES_tradn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800"/>
              </a:spcAft>
            </a:pPr>
            <a:r>
              <a:rPr lang="es-ES_tradnl" sz="2800" dirty="0">
                <a:latin typeface="Open Sans"/>
                <a:ea typeface="Times New Roman" panose="02020603050405020304" pitchFamily="18" charset="0"/>
                <a:cs typeface="Segoe UI" panose="020B0502040204020203" pitchFamily="34" charset="0"/>
              </a:rPr>
              <a:t>Un reporte de </a:t>
            </a:r>
            <a:r>
              <a:rPr lang="es-ES_tradnl" sz="2800" dirty="0">
                <a:latin typeface="Open Sans"/>
                <a:ea typeface="Times New Roman" panose="02020603050405020304" pitchFamily="18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MarketWatch</a:t>
            </a:r>
            <a:r>
              <a:rPr lang="es-ES_tradnl" sz="2800" baseline="30000" dirty="0">
                <a:latin typeface="Open Sans"/>
                <a:ea typeface="Times New Roman" panose="02020603050405020304" pitchFamily="18" charset="0"/>
                <a:cs typeface="Segoe UI" panose="020B0502040204020203" pitchFamily="34" charset="0"/>
              </a:rPr>
              <a:t>2</a:t>
            </a:r>
            <a:r>
              <a:rPr lang="es-ES_tradnl" sz="2800" dirty="0">
                <a:latin typeface="Open Sans"/>
                <a:ea typeface="Times New Roman" panose="02020603050405020304" pitchFamily="18" charset="0"/>
                <a:cs typeface="Segoe UI" panose="020B0502040204020203" pitchFamily="34" charset="0"/>
              </a:rPr>
              <a:t> registra que 50% de los estadounidenses viven cheque a cheque.</a:t>
            </a:r>
            <a:endParaRPr lang="es-ES_tradnl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latin typeface="Open Sans"/>
                <a:ea typeface="Times New Roman" panose="02020603050405020304" pitchFamily="18" charset="0"/>
                <a:cs typeface="Segoe UI" panose="020B0502040204020203" pitchFamily="34" charset="0"/>
              </a:rPr>
              <a:t>31% tienen menos de $500 en ahorros.</a:t>
            </a:r>
            <a:endParaRPr lang="es-ES_tradnl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latin typeface="Open Sans"/>
                <a:ea typeface="Times New Roman" panose="02020603050405020304" pitchFamily="18" charset="0"/>
                <a:cs typeface="Segoe UI" panose="020B0502040204020203" pitchFamily="34" charset="0"/>
              </a:rPr>
              <a:t>19% tienen $0 ahorrado para emergencias.</a:t>
            </a:r>
          </a:p>
        </p:txBody>
      </p:sp>
    </p:spTree>
    <p:extLst>
      <p:ext uri="{BB962C8B-B14F-4D97-AF65-F5344CB8AC3E}">
        <p14:creationId xmlns:p14="http://schemas.microsoft.com/office/powerpoint/2010/main" val="972284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654D0-0D48-462A-894A-26A1B0D32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#6: Elabore un plan de gastos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A7CFF-9DED-4303-9AE6-4789C2E0A2D0}"/>
              </a:ext>
            </a:extLst>
          </p:cNvPr>
          <p:cNvSpPr/>
          <p:nvPr/>
        </p:nvSpPr>
        <p:spPr>
          <a:xfrm>
            <a:off x="457200" y="2035470"/>
            <a:ext cx="8191500" cy="2917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Un presupuesto/un plan de gastos: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Un plan para asignar su dinero a ciertas prioridades en su vida. 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Lo habilita para lograr sus metas financieras</a:t>
            </a:r>
          </a:p>
          <a:p>
            <a:pPr>
              <a:lnSpc>
                <a:spcPct val="107000"/>
              </a:lnSpc>
            </a:pPr>
            <a:endParaRPr lang="es-ES_tradnl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El objetivo es crear margen en su plan de gastos.</a:t>
            </a:r>
          </a:p>
          <a:p>
            <a:pPr>
              <a:lnSpc>
                <a:spcPct val="107000"/>
              </a:lnSpc>
            </a:pPr>
            <a:endParaRPr lang="es-ES_tradnl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568E12-8C6C-41C1-B282-7A441CCD1CC3}"/>
              </a:ext>
            </a:extLst>
          </p:cNvPr>
          <p:cNvSpPr/>
          <p:nvPr/>
        </p:nvSpPr>
        <p:spPr>
          <a:xfrm>
            <a:off x="419100" y="4876800"/>
            <a:ext cx="8191500" cy="115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s-ES_tradnl" sz="2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Lucas 14:28 (NVI) «</a:t>
            </a:r>
            <a:r>
              <a:rPr lang="es-ES_tradnl" sz="2200" i="1" dirty="0"/>
              <a:t>Supongamos que alguno de ustedes quiere construir una torre. ¿Acaso no se sienta primero a calcular el costo, para ver si tiene suficiente dinero para terminarla</a:t>
            </a:r>
            <a:r>
              <a:rPr lang="es-ES_tradnl" sz="22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  <a:endParaRPr lang="es-ES_tradnl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82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557BEC-64DF-DA96-6771-CD181BD30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#6: Elabore un plan de gastos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A7CFF-9DED-4303-9AE6-4789C2E0A2D0}"/>
              </a:ext>
            </a:extLst>
          </p:cNvPr>
          <p:cNvSpPr/>
          <p:nvPr/>
        </p:nvSpPr>
        <p:spPr>
          <a:xfrm>
            <a:off x="369566" y="1905000"/>
            <a:ext cx="2907032" cy="365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_tradnl" sz="23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Beneficios: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300" dirty="0">
                <a:cs typeface="Times New Roman" panose="02020603050405020304" pitchFamily="18" charset="0"/>
              </a:rPr>
              <a:t>Da claridad al rumbo que tomará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300" dirty="0">
                <a:cs typeface="Times New Roman" panose="02020603050405020304" pitchFamily="18" charset="0"/>
              </a:rPr>
              <a:t>Reduce el estrés y le da paz en su vida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300" dirty="0">
                <a:cs typeface="Times New Roman" panose="02020603050405020304" pitchFamily="18" charset="0"/>
              </a:rPr>
              <a:t>Lo ayuda a priorizar sus actividades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300" dirty="0">
                <a:cs typeface="Times New Roman" panose="02020603050405020304" pitchFamily="18" charset="0"/>
              </a:rPr>
              <a:t>Incluye una rendición de cuentas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1523D2-41CE-4C00-B902-2C5C229A30E0}"/>
              </a:ext>
            </a:extLst>
          </p:cNvPr>
          <p:cNvSpPr/>
          <p:nvPr/>
        </p:nvSpPr>
        <p:spPr>
          <a:xfrm>
            <a:off x="3428999" y="1905000"/>
            <a:ext cx="5362919" cy="4195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_tradnl" sz="2300" u="sng" dirty="0">
                <a:cs typeface="Times New Roman" panose="02020603050405020304" pitchFamily="18" charset="0"/>
              </a:rPr>
              <a:t>¿Cómo?</a:t>
            </a:r>
            <a:r>
              <a:rPr lang="es-ES_tradnl" sz="2300" dirty="0">
                <a:cs typeface="Times New Roman" panose="02020603050405020304" pitchFamily="18" charset="0"/>
              </a:rPr>
              <a:t> Use la hoja de cálculo del paso #5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300" dirty="0">
                <a:cs typeface="Times New Roman" panose="02020603050405020304" pitchFamily="18" charset="0"/>
              </a:rPr>
              <a:t>Calcule su ingreso neto mensual (ingresos brutos restando los impuestos).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11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300" dirty="0">
                <a:cs typeface="Times New Roman" panose="02020603050405020304" pitchFamily="18" charset="0"/>
              </a:rPr>
              <a:t>Calcule sus gastos totales por categoría. </a:t>
            </a:r>
          </a:p>
          <a:p>
            <a:pPr lvl="0"/>
            <a:r>
              <a:rPr lang="es-ES_tradnl" sz="1200" dirty="0"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300" dirty="0">
                <a:cs typeface="Times New Roman" panose="02020603050405020304" pitchFamily="18" charset="0"/>
              </a:rPr>
              <a:t>Añada montos mensuales para metas financieras (ahorros, jubilación, vacaciones, reparación del hogar y auto). </a:t>
            </a:r>
          </a:p>
          <a:p>
            <a:pPr lvl="0"/>
            <a:r>
              <a:rPr lang="es-ES_tradnl" sz="1200" dirty="0"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300" dirty="0">
                <a:cs typeface="Times New Roman" panose="02020603050405020304" pitchFamily="18" charset="0"/>
              </a:rPr>
              <a:t>Cree un margen y busque maneras de aumentarlo.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8093CA-16EF-4D30-AA42-2122203BE9FA}"/>
              </a:ext>
            </a:extLst>
          </p:cNvPr>
          <p:cNvCxnSpPr>
            <a:cxnSpLocks/>
          </p:cNvCxnSpPr>
          <p:nvPr/>
        </p:nvCxnSpPr>
        <p:spPr>
          <a:xfrm>
            <a:off x="3352800" y="2209800"/>
            <a:ext cx="0" cy="3657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107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08E63C-557A-A704-B8AD-911AD238E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Evalúe su plan de gastos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E37063-7DD6-4536-B974-9095D4F743F1}"/>
              </a:ext>
            </a:extLst>
          </p:cNvPr>
          <p:cNvCxnSpPr>
            <a:cxnSpLocks/>
          </p:cNvCxnSpPr>
          <p:nvPr/>
        </p:nvCxnSpPr>
        <p:spPr>
          <a:xfrm>
            <a:off x="4572000" y="2428936"/>
            <a:ext cx="0" cy="30574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8030517-5A09-4886-812C-62946B52353A}"/>
              </a:ext>
            </a:extLst>
          </p:cNvPr>
          <p:cNvSpPr txBox="1"/>
          <p:nvPr/>
        </p:nvSpPr>
        <p:spPr>
          <a:xfrm>
            <a:off x="3505200" y="2590800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58F6D8-B757-4C57-8F17-45684B012427}"/>
              </a:ext>
            </a:extLst>
          </p:cNvPr>
          <p:cNvSpPr txBox="1"/>
          <p:nvPr/>
        </p:nvSpPr>
        <p:spPr>
          <a:xfrm>
            <a:off x="7467600" y="2527756"/>
            <a:ext cx="22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2A850-E572-133F-7C6E-27427BCDF80D}"/>
              </a:ext>
            </a:extLst>
          </p:cNvPr>
          <p:cNvSpPr txBox="1"/>
          <p:nvPr/>
        </p:nvSpPr>
        <p:spPr>
          <a:xfrm>
            <a:off x="6604000" y="1485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BB93857-C29C-ACB4-20A3-86ABE1B458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934950"/>
              </p:ext>
            </p:extLst>
          </p:nvPr>
        </p:nvGraphicFramePr>
        <p:xfrm>
          <a:off x="304801" y="2476660"/>
          <a:ext cx="4114799" cy="3009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B442DFC-FBEF-8B84-B24A-0AF56921AB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80655"/>
              </p:ext>
            </p:extLst>
          </p:nvPr>
        </p:nvGraphicFramePr>
        <p:xfrm>
          <a:off x="4724399" y="2590800"/>
          <a:ext cx="4114798" cy="2831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0220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AA8187-6CE1-8DB1-809E-5F1455034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#7: sea fiel al plan para el éxito a largo plazo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A7CFF-9DED-4303-9AE6-4789C2E0A2D0}"/>
              </a:ext>
            </a:extLst>
          </p:cNvPr>
          <p:cNvSpPr/>
          <p:nvPr/>
        </p:nvSpPr>
        <p:spPr>
          <a:xfrm>
            <a:off x="361950" y="1981200"/>
            <a:ext cx="8553450" cy="387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indent="-385763">
              <a:lnSpc>
                <a:spcPct val="107000"/>
              </a:lnSpc>
              <a:buAutoNum type="arabicPeriod"/>
            </a:pPr>
            <a:r>
              <a:rPr lang="es-ES_tradnl" sz="2400" dirty="0">
                <a:cs typeface="Times New Roman" panose="02020603050405020304" pitchFamily="18" charset="0"/>
              </a:rPr>
              <a:t>Encuentre maneras de aumentar el margen en su presupuesto.</a:t>
            </a:r>
          </a:p>
          <a:p>
            <a:pPr marL="442913" lvl="1" indent="-214313">
              <a:buFont typeface="Arial" panose="020B0604020202020204" pitchFamily="34" charset="0"/>
              <a:buChar char="•"/>
            </a:pPr>
            <a:r>
              <a:rPr lang="es-ES_tradnl" sz="2200" dirty="0">
                <a:cs typeface="Times New Roman" panose="02020603050405020304" pitchFamily="18" charset="0"/>
              </a:rPr>
              <a:t>Deje de ir a su cafetería favorita cada mañana ahorre $91 al mes.</a:t>
            </a:r>
          </a:p>
          <a:p>
            <a:pPr marL="442913" lvl="1" indent="-214313">
              <a:buFont typeface="Arial" panose="020B0604020202020204" pitchFamily="34" charset="0"/>
              <a:buChar char="•"/>
            </a:pPr>
            <a:r>
              <a:rPr lang="es-ES_tradnl" sz="2200" dirty="0">
                <a:cs typeface="Times New Roman" panose="02020603050405020304" pitchFamily="18" charset="0"/>
              </a:rPr>
              <a:t>Lleve su almuerzo de casa en vez de comprarlo y ahorre $1,000 al año.  </a:t>
            </a:r>
          </a:p>
          <a:p>
            <a:pPr marL="385763" indent="-385763">
              <a:lnSpc>
                <a:spcPct val="107000"/>
              </a:lnSpc>
              <a:buAutoNum type="arabicPeriod"/>
            </a:pPr>
            <a:endParaRPr lang="es-ES_tradnl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07000"/>
              </a:lnSpc>
              <a:buAutoNum type="arabicPeriod"/>
            </a:pPr>
            <a:r>
              <a:rPr lang="es-ES_tradnl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Use el sistema de sobres para controlar los gastos.</a:t>
            </a:r>
          </a:p>
          <a:p>
            <a:pPr marL="385763" indent="-385763">
              <a:lnSpc>
                <a:spcPct val="107000"/>
              </a:lnSpc>
              <a:buAutoNum type="arabicPeriod"/>
            </a:pPr>
            <a:endParaRPr lang="es-ES_tradnl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07000"/>
              </a:lnSpc>
              <a:buAutoNum type="arabicPeriod"/>
            </a:pPr>
            <a:r>
              <a:rPr lang="es-ES_tradnl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Evite comprar por impulsos o por conveniencia.</a:t>
            </a:r>
          </a:p>
          <a:p>
            <a:pPr marL="385763" indent="-385763">
              <a:lnSpc>
                <a:spcPct val="107000"/>
              </a:lnSpc>
              <a:buAutoNum type="arabicPeriod"/>
            </a:pPr>
            <a:endParaRPr lang="es-ES_tradnl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63" indent="-385763">
              <a:lnSpc>
                <a:spcPct val="107000"/>
              </a:lnSpc>
              <a:buAutoNum type="arabicPeriod"/>
            </a:pPr>
            <a:r>
              <a:rPr lang="es-ES_tradnl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Recompénsese después de cumplir las metas financieras.</a:t>
            </a:r>
          </a:p>
          <a:p>
            <a:pPr marL="385763" indent="-385763">
              <a:lnSpc>
                <a:spcPct val="107000"/>
              </a:lnSpc>
              <a:buAutoNum type="arabicPeriod"/>
            </a:pPr>
            <a:endParaRPr lang="es-ES_tradnl" sz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2600" dirty="0">
                <a:ea typeface="Times New Roman" panose="02020603050405020304" pitchFamily="18" charset="0"/>
                <a:cs typeface="Times New Roman" panose="02020603050405020304" pitchFamily="18" charset="0"/>
              </a:rPr>
              <a:t>¿Otras ideas? 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815368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AE9E00-F1B7-A1B8-3662-98A5C63BB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#8: Ahorre para las necesidades futuras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A7CFF-9DED-4303-9AE6-4789C2E0A2D0}"/>
              </a:ext>
            </a:extLst>
          </p:cNvPr>
          <p:cNvSpPr/>
          <p:nvPr/>
        </p:nvSpPr>
        <p:spPr>
          <a:xfrm>
            <a:off x="434622" y="2180184"/>
            <a:ext cx="8328378" cy="409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_tradnl" sz="2600" dirty="0">
                <a:cs typeface="Times New Roman" panose="02020603050405020304" pitchFamily="18" charset="0"/>
              </a:rPr>
              <a:t>Cree una margen en su plan apartar y ahorre para las necesidades futuras.</a:t>
            </a:r>
          </a:p>
          <a:p>
            <a:pPr lvl="1"/>
            <a:r>
              <a:rPr lang="es-ES_tradnl" sz="2600" dirty="0">
                <a:cs typeface="Times New Roman" panose="02020603050405020304" pitchFamily="18" charset="0"/>
              </a:rPr>
              <a:t>Fondo de emergencia a corto plazo: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s-ES_tradnl" sz="2600" dirty="0">
                <a:cs typeface="Times New Roman" panose="02020603050405020304" pitchFamily="18" charset="0"/>
              </a:rPr>
              <a:t>$500 a $1,000 para gastos inesperados que no son parte de su plan de gasto mensual (electrodomésticos o reparación de automóviles).</a:t>
            </a:r>
          </a:p>
          <a:p>
            <a:pPr lvl="1"/>
            <a:r>
              <a:rPr lang="es-ES_tradnl" sz="2600" dirty="0">
                <a:cs typeface="Times New Roman" panose="02020603050405020304" pitchFamily="18" charset="0"/>
              </a:rPr>
              <a:t>Fondo de emergencia a largo plazo: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s-ES_tradnl" sz="2600" dirty="0">
                <a:cs typeface="Times New Roman" panose="02020603050405020304" pitchFamily="18" charset="0"/>
              </a:rPr>
              <a:t>Gastos de tres a seis meses si pierde su trabajo o no puede trabajar por un tiempo prolongado.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s-ES_tradnl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7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7E2CA7-6B18-DBBE-97CE-DA39F24A6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#8:  Ahorre para las necesidades futuras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A7CFF-9DED-4303-9AE6-4789C2E0A2D0}"/>
              </a:ext>
            </a:extLst>
          </p:cNvPr>
          <p:cNvSpPr/>
          <p:nvPr/>
        </p:nvSpPr>
        <p:spPr>
          <a:xfrm>
            <a:off x="159798" y="1955408"/>
            <a:ext cx="8458200" cy="3454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s-ES_tradnl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S_tradnl" sz="2800" dirty="0">
                <a:cs typeface="Times New Roman" panose="02020603050405020304" pitchFamily="18" charset="0"/>
              </a:rPr>
              <a:t>Gastos universitarios: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s-ES_tradnl" sz="2800" dirty="0">
                <a:cs typeface="Times New Roman" panose="02020603050405020304" pitchFamily="18" charset="0"/>
              </a:rPr>
              <a:t>Espere costos de $15 mil a $27 mil anual. 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es-ES_tradnl" sz="2800" dirty="0">
                <a:cs typeface="Times New Roman" panose="02020603050405020304" pitchFamily="18" charset="0"/>
              </a:rPr>
              <a:t>Los expertos sugieren que la deuda escolar no debe exceder el salario del primer año.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s-ES_tradnl" sz="2800" dirty="0">
              <a:cs typeface="Times New Roman" panose="02020603050405020304" pitchFamily="18" charset="0"/>
            </a:endParaRPr>
          </a:p>
          <a:p>
            <a:pPr lvl="1"/>
            <a:r>
              <a:rPr lang="es-ES_tradnl" sz="2800" dirty="0">
                <a:cs typeface="Times New Roman" panose="02020603050405020304" pitchFamily="18" charset="0"/>
              </a:rPr>
              <a:t>¿Otras necesidades de ahorro?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r>
              <a:rPr lang="es-ES_tradnl" sz="2800" dirty="0">
                <a:cs typeface="Times New Roman" panose="02020603050405020304" pitchFamily="18" charset="0"/>
              </a:rPr>
              <a:t>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43253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9AE499-AEF7-1DBE-D82D-A46FCD3D9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#8:  Ahorre para las necesidades futuras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A7CFF-9DED-4303-9AE6-4789C2E0A2D0}"/>
              </a:ext>
            </a:extLst>
          </p:cNvPr>
          <p:cNvSpPr/>
          <p:nvPr/>
        </p:nvSpPr>
        <p:spPr>
          <a:xfrm>
            <a:off x="581192" y="2362200"/>
            <a:ext cx="7543800" cy="2499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Proteja su futuro con un seguro de vida.</a:t>
            </a:r>
          </a:p>
          <a:p>
            <a:pPr marL="728663" lvl="1" indent="-38576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Transfiere el riesgo de su familia a su proveedor de seguros</a:t>
            </a:r>
          </a:p>
          <a:p>
            <a:pPr marL="728663" lvl="1" indent="-385763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s-ES_tradnl" sz="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8663" lvl="1" indent="-385763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ES_tradnl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Puede cubrir necesidades importantes si el proveedor principal fallece </a:t>
            </a:r>
          </a:p>
        </p:txBody>
      </p:sp>
    </p:spTree>
    <p:extLst>
      <p:ext uri="{BB962C8B-B14F-4D97-AF65-F5344CB8AC3E}">
        <p14:creationId xmlns:p14="http://schemas.microsoft.com/office/powerpoint/2010/main" val="3565463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5B6E2F3-0AF7-815D-119E-98F8220B7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#9: Invierta en usted mismo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A7CFF-9DED-4303-9AE6-4789C2E0A2D0}"/>
              </a:ext>
            </a:extLst>
          </p:cNvPr>
          <p:cNvSpPr/>
          <p:nvPr/>
        </p:nvSpPr>
        <p:spPr>
          <a:xfrm>
            <a:off x="457200" y="1924649"/>
            <a:ext cx="8229600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cs typeface="Times New Roman" panose="02020603050405020304" pitchFamily="18" charset="0"/>
              </a:rPr>
              <a:t>Muchos adultos tienen dificultad para planificar sus necesidades financieras para la jubilación.  </a:t>
            </a:r>
          </a:p>
          <a:p>
            <a:endParaRPr lang="es-ES_tradnl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28%  </a:t>
            </a:r>
            <a:r>
              <a:rPr lang="es-ES_tradnl" sz="2800" dirty="0">
                <a:cs typeface="Times New Roman" panose="02020603050405020304" pitchFamily="18" charset="0"/>
              </a:rPr>
              <a:t>no tienen ahorros suficientes para la jubilación.</a:t>
            </a:r>
            <a:r>
              <a:rPr lang="es-ES_tradnl" sz="2800" baseline="30000" dirty="0">
                <a:cs typeface="Times New Roman" panose="02020603050405020304" pitchFamily="18" charset="0"/>
              </a:rPr>
              <a:t>9</a:t>
            </a:r>
            <a:endParaRPr lang="es-ES_tradnl" sz="28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 </a:t>
            </a:r>
            <a:r>
              <a:rPr lang="es-ES_tradnl" sz="2800" dirty="0">
                <a:cs typeface="Times New Roman" panose="02020603050405020304" pitchFamily="18" charset="0"/>
              </a:rPr>
              <a:t>no podrán mantener su nivel de vida al jubilarse.</a:t>
            </a:r>
            <a:r>
              <a:rPr lang="es-ES_tradnl" sz="2800" baseline="30000" dirty="0">
                <a:cs typeface="Times New Roman" panose="02020603050405020304" pitchFamily="18" charset="0"/>
              </a:rPr>
              <a:t>10</a:t>
            </a:r>
            <a:endParaRPr lang="es-ES_tradnl" sz="28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53%  </a:t>
            </a:r>
            <a:r>
              <a:rPr lang="es-ES_tradnl" sz="2800" dirty="0">
                <a:cs typeface="Times New Roman" panose="02020603050405020304" pitchFamily="18" charset="0"/>
              </a:rPr>
              <a:t>no se sienten cómodos tomando decisiones sobre la inversión de sus cuentas de jubilación.</a:t>
            </a:r>
            <a:r>
              <a:rPr lang="es-ES_tradnl" sz="2800" baseline="30000" dirty="0">
                <a:cs typeface="Times New Roman" panose="02020603050405020304" pitchFamily="18" charset="0"/>
              </a:rPr>
              <a:t>11</a:t>
            </a:r>
            <a:r>
              <a:rPr lang="es-ES_tradnl" sz="2800" dirty="0"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1110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465264-4DE0-6CE8-DC0D-30FEC0AF4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D1AF9-5D1E-489B-9DE1-A2E4D9E7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45802"/>
            <a:ext cx="8272212" cy="760350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solidFill>
                  <a:srgbClr val="FFFEFF"/>
                </a:solidFill>
              </a:rPr>
              <a:t>Factores que afectan las decisiones de jubilación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94B73-8C99-4A34-A75C-19AA36C7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5" y="5324353"/>
            <a:ext cx="789381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0E948408-76E4-4239-AD62-6A43F959E071}" type="slidenum">
              <a:rPr lang="en-US" smtClean="0"/>
              <a:pPr>
                <a:spcAft>
                  <a:spcPts val="450"/>
                </a:spcAft>
              </a:pPr>
              <a:t>38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B3EC6A9-1438-4D9E-92D5-94FE17B368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219640"/>
              </p:ext>
            </p:extLst>
          </p:nvPr>
        </p:nvGraphicFramePr>
        <p:xfrm>
          <a:off x="435769" y="2209799"/>
          <a:ext cx="8272463" cy="3388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4400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5EF10E-86CF-3369-D9AF-B086EDC5D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Tipos de fondos de jubilación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A7CFF-9DED-4303-9AE6-4789C2E0A2D0}"/>
              </a:ext>
            </a:extLst>
          </p:cNvPr>
          <p:cNvSpPr/>
          <p:nvPr/>
        </p:nvSpPr>
        <p:spPr>
          <a:xfrm>
            <a:off x="399710" y="2081748"/>
            <a:ext cx="83445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_tradnl" sz="2400" i="1" dirty="0">
                <a:cs typeface="Times New Roman" panose="02020603050405020304" pitchFamily="18" charset="0"/>
              </a:rPr>
              <a:t>Seguro Social</a:t>
            </a:r>
            <a:r>
              <a:rPr lang="es-ES_tradnl" sz="2400" dirty="0">
                <a:cs typeface="Times New Roman" panose="02020603050405020304" pitchFamily="18" charset="0"/>
              </a:rPr>
              <a:t>: Reemplazan 40% del ingreso promedio antes de la jubilación.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2400" i="1" dirty="0">
                <a:cs typeface="Times New Roman" panose="02020603050405020304" pitchFamily="18" charset="0"/>
              </a:rPr>
              <a:t>Pensiones: </a:t>
            </a:r>
            <a:r>
              <a:rPr lang="es-ES_tradnl" sz="2400" dirty="0">
                <a:cs typeface="Times New Roman" panose="02020603050405020304" pitchFamily="18" charset="0"/>
              </a:rPr>
              <a:t>Solo 8% de las empresas privadas ofrece pensiones.</a:t>
            </a:r>
          </a:p>
          <a:p>
            <a:r>
              <a:rPr lang="es-ES_tradnl" sz="2400" i="1" dirty="0">
                <a:cs typeface="Times New Roman" panose="02020603050405020304" pitchFamily="18" charset="0"/>
              </a:rPr>
              <a:t>3. Planes patrocinados por el empleador</a:t>
            </a:r>
            <a:r>
              <a:rPr lang="es-ES_tradnl" sz="2400" dirty="0">
                <a:cs typeface="Times New Roman" panose="02020603050405020304" pitchFamily="18" charset="0"/>
              </a:rPr>
              <a:t>: ofrecido por 47% de empleadores.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s-ES_tradnl" sz="2400" dirty="0">
                <a:cs typeface="Times New Roman" panose="02020603050405020304" pitchFamily="18" charset="0"/>
              </a:rPr>
              <a:t>Puede incluir contribuciones automáticas y contribuciones equivalentes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s-ES_tradnl" sz="2400" dirty="0">
                <a:cs typeface="Times New Roman" panose="02020603050405020304" pitchFamily="18" charset="0"/>
              </a:rPr>
              <a:t>401(k) o 403(b)</a:t>
            </a:r>
          </a:p>
          <a:p>
            <a:r>
              <a:rPr lang="es-ES_tradnl" sz="2400" i="1" dirty="0">
                <a:cs typeface="Times New Roman" panose="02020603050405020304" pitchFamily="18" charset="0"/>
              </a:rPr>
              <a:t>4. Cuentas de jubilación individuales: </a:t>
            </a:r>
            <a:r>
              <a:rPr lang="es-ES_tradnl" sz="2400" dirty="0">
                <a:cs typeface="Times New Roman" panose="02020603050405020304" pitchFamily="18" charset="0"/>
              </a:rPr>
              <a:t>financiado por el individuo.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s-ES_tradnl" sz="2400" dirty="0">
                <a:cs typeface="Times New Roman" panose="02020603050405020304" pitchFamily="18" charset="0"/>
              </a:rPr>
              <a:t>IRA tradicional o Roth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590016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668B7-713F-D4CE-CEB7-55315C607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1270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1C1EFA-6D4B-4056-AFC3-AAD87DE2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EstAdÍsticas</a:t>
            </a:r>
            <a:r>
              <a:rPr lang="es-ES_tradnl" dirty="0"/>
              <a:t> recientes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A85CF-5D0F-47F8-B483-37BE1869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C1ED0D-AA92-47AB-B528-613A41E6362C}"/>
              </a:ext>
            </a:extLst>
          </p:cNvPr>
          <p:cNvSpPr/>
          <p:nvPr/>
        </p:nvSpPr>
        <p:spPr>
          <a:xfrm>
            <a:off x="462455" y="1828800"/>
            <a:ext cx="8113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latin typeface="Open Sans"/>
              </a:rPr>
              <a:t>Una encuesta realizada por </a:t>
            </a:r>
            <a:r>
              <a:rPr lang="es-ES_tradnl" sz="2800" dirty="0"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Builder</a:t>
            </a:r>
            <a:r>
              <a:rPr lang="es-ES_tradnl" sz="2800" baseline="30000" dirty="0">
                <a:latin typeface="Open Sans"/>
              </a:rPr>
              <a:t>3</a:t>
            </a:r>
            <a:r>
              <a:rPr lang="es-ES_tradnl" sz="2800" dirty="0">
                <a:latin typeface="Open Sans"/>
              </a:rPr>
              <a:t> encontró que  </a:t>
            </a:r>
            <a:r>
              <a:rPr lang="es-ES_tradnl" sz="3600" dirty="0">
                <a:latin typeface="Open Sans"/>
              </a:rPr>
              <a:t>2/3</a:t>
            </a:r>
            <a:r>
              <a:rPr lang="es-ES_tradnl" sz="3200" dirty="0">
                <a:latin typeface="Open Sans"/>
              </a:rPr>
              <a:t> </a:t>
            </a:r>
            <a:r>
              <a:rPr lang="es-ES_tradnl" sz="2800" dirty="0">
                <a:latin typeface="Open Sans"/>
              </a:rPr>
              <a:t>de los trabajadores luchan para llegar a fin de mes.</a:t>
            </a:r>
          </a:p>
          <a:p>
            <a:endParaRPr lang="es-ES_tradnl" sz="1200" dirty="0">
              <a:latin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3600" dirty="0">
                <a:latin typeface="Open Sans"/>
              </a:rPr>
              <a:t>50% </a:t>
            </a:r>
            <a:r>
              <a:rPr lang="es-ES_tradnl" sz="2800" dirty="0">
                <a:latin typeface="Open Sans"/>
              </a:rPr>
              <a:t>tiene más de un empleo para llegar hasta final del mes.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_tradnl" sz="1200" dirty="0">
              <a:latin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S_tradnl" sz="3600" dirty="0">
                <a:latin typeface="Open Sans"/>
              </a:rPr>
              <a:t>75% </a:t>
            </a:r>
            <a:r>
              <a:rPr lang="es-ES_tradnl" sz="2800" dirty="0">
                <a:latin typeface="Open Sans"/>
              </a:rPr>
              <a:t>viven con lo justo, para llegar al fin del mes, al menos algunas veces.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_tradnl" sz="2200" dirty="0">
              <a:latin typeface="Open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s-ES_tradnl" sz="22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328076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DAB3A2-68B1-96FB-2A86-746F94E37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2540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D1AF9-5D1E-489B-9DE1-A2E4D9E7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¿Cuánto necesito?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173D-E888-4403-86C3-AB756814B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7476958" cy="29390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3000" dirty="0"/>
              <a:t>¿Cuánto aproximadamente sugieren los expertos que ahorre para cuando se jubile?: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s-ES_tradnl" sz="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s-ES_tradnl" sz="3000" dirty="0"/>
              <a:t>De 1 a 3 veces su salario anual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_tradnl" sz="3000" dirty="0"/>
              <a:t>De 4 a 6 veces su salario anual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_tradnl" sz="3000" dirty="0"/>
              <a:t>De 10 a 12 veces su salario anual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_tradnl" sz="3000" dirty="0"/>
              <a:t>Al menos $1 millón </a:t>
            </a: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94B73-8C99-4A34-A75C-19AA36C7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8408-76E4-4239-AD62-6A43F959E071}" type="slidenum">
              <a:rPr lang="en-US" smtClean="0"/>
              <a:t>40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ECB08E-277B-4CFA-A371-C577B6BF30C3}"/>
              </a:ext>
            </a:extLst>
          </p:cNvPr>
          <p:cNvCxnSpPr>
            <a:cxnSpLocks/>
          </p:cNvCxnSpPr>
          <p:nvPr/>
        </p:nvCxnSpPr>
        <p:spPr>
          <a:xfrm>
            <a:off x="914400" y="3086100"/>
            <a:ext cx="70866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480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D587D5-BA55-3E10-96BC-13618EC77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D1AF9-5D1E-489B-9DE1-A2E4D9E7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¿Cuánto necesito?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173D-E888-4403-86C3-AB756814B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784063"/>
            <a:ext cx="8272212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dirty="0"/>
              <a:t>Considere: </a:t>
            </a:r>
          </a:p>
          <a:p>
            <a:r>
              <a:rPr lang="es-ES_tradnl" sz="2400" dirty="0"/>
              <a:t>La expectative de vida durante la jubilación es de 18–25 años.</a:t>
            </a:r>
          </a:p>
          <a:p>
            <a:r>
              <a:rPr lang="es-ES_tradnl" sz="2400" dirty="0"/>
              <a:t>Los costos de atención médica para un pareja de jubilados: $280,000.</a:t>
            </a:r>
          </a:p>
          <a:p>
            <a:pPr marL="0" indent="0">
              <a:buNone/>
            </a:pPr>
            <a:r>
              <a:rPr lang="es-ES_tradnl" sz="2400" dirty="0"/>
              <a:t>Los expertos recomiendan:</a:t>
            </a:r>
          </a:p>
          <a:p>
            <a:r>
              <a:rPr lang="es-ES_tradnl" sz="2400" dirty="0"/>
              <a:t>Ahorrar de 9–17% de sus ingresos para la jubilación.</a:t>
            </a:r>
          </a:p>
          <a:p>
            <a:r>
              <a:rPr lang="es-ES_tradnl" sz="2400" dirty="0"/>
              <a:t>Necesitará ahorros de 70–90% de sus ingresos previos a la jubilación para mantener su nivel de vida actual durante la jubilación.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94B73-8C99-4A34-A75C-19AA36C7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8408-76E4-4239-AD62-6A43F959E07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35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BF2E1E-2638-2754-74E6-1389783FC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D1AF9-5D1E-489B-9DE1-A2E4D9E7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92" y="1764138"/>
            <a:ext cx="2316892" cy="3550812"/>
          </a:xfrm>
        </p:spPr>
        <p:txBody>
          <a:bodyPr anchor="ctr">
            <a:normAutofit/>
          </a:bodyPr>
          <a:lstStyle/>
          <a:p>
            <a:r>
              <a:rPr lang="en-US" dirty="0"/>
              <a:t>Some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19E9F-23F5-4D00-A3C8-F7B8517D3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56" y="2057400"/>
            <a:ext cx="8492644" cy="3829718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_tradnl" sz="2400" dirty="0"/>
              <a:t>Fidelity </a:t>
            </a:r>
            <a:r>
              <a:rPr lang="es-ES_tradnl" sz="2400" dirty="0" err="1"/>
              <a:t>Investments</a:t>
            </a:r>
            <a:r>
              <a:rPr lang="es-ES_tradnl" sz="2400" dirty="0"/>
              <a:t> sugiere:</a:t>
            </a:r>
            <a:r>
              <a:rPr lang="es-ES_tradnl" sz="2400" baseline="30000" dirty="0"/>
              <a:t>12</a:t>
            </a:r>
            <a:endParaRPr lang="es-ES_tradnl" sz="2400" dirty="0"/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ES_tradnl" sz="2000" dirty="0"/>
              <a:t>Ahorre 1X su salario anual a los 30.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ES_tradnl" sz="2000" dirty="0"/>
              <a:t>Ahorre 3X su salario anual a los 40.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ES_tradnl" sz="2000" dirty="0"/>
              <a:t>Ahorre 6X su salario anual a los 50.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ES_tradnl" sz="2000" dirty="0"/>
              <a:t>Ahorre 8X su salario anual a los 60.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s-ES_tradnl" sz="2000" dirty="0"/>
              <a:t>Ahorre 10X su salario anual a los 67.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s-ES_tradnl" sz="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_tradnl" sz="2400" dirty="0"/>
              <a:t>Comience temprano e invierta tanto como pueda.  Aumentarlo con el tiempo, poco a poco.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s-ES_tradnl" sz="6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s-ES_tradnl" sz="2400" dirty="0"/>
              <a:t>Deje que el interés compuesto trabaje para usted.</a:t>
            </a:r>
          </a:p>
        </p:txBody>
      </p:sp>
      <p:pic>
        <p:nvPicPr>
          <p:cNvPr id="7" name="Graphic 6" descr="Piggy Bank">
            <a:extLst>
              <a:ext uri="{FF2B5EF4-FFF2-40B4-BE49-F238E27FC236}">
                <a16:creationId xmlns:a16="http://schemas.microsoft.com/office/drawing/2014/main" id="{12510E32-9DB8-4773-AF02-BDF053DFE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2600" y="1981200"/>
            <a:ext cx="2438400" cy="2438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94B73-8C99-4A34-A75C-19AA36C7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18725" y="5657850"/>
            <a:ext cx="789381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0E948408-76E4-4239-AD62-6A43F959E071}" type="slidenum">
              <a:rPr lang="en-US" smtClean="0"/>
              <a:pPr>
                <a:spcAft>
                  <a:spcPts val="450"/>
                </a:spcAft>
              </a:pPr>
              <a:t>42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96704F-30F6-4275-A1A5-0D6F29B9EE9C}"/>
              </a:ext>
            </a:extLst>
          </p:cNvPr>
          <p:cNvSpPr txBox="1">
            <a:spLocks/>
          </p:cNvSpPr>
          <p:nvPr/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_tradnl" dirty="0"/>
              <a:t>¿Cuánto necesito?</a:t>
            </a:r>
          </a:p>
        </p:txBody>
      </p:sp>
    </p:spTree>
    <p:extLst>
      <p:ext uri="{BB962C8B-B14F-4D97-AF65-F5344CB8AC3E}">
        <p14:creationId xmlns:p14="http://schemas.microsoft.com/office/powerpoint/2010/main" val="3060594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C9DB67E-96BB-7A71-48EF-A9C257816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A12E1F-DBB7-2B68-A3AC-66937807C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2C2156-F3CA-4A8B-AFD6-8C435299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43000"/>
            <a:ext cx="7162800" cy="571500"/>
          </a:xfrm>
        </p:spPr>
        <p:txBody>
          <a:bodyPr>
            <a:noAutofit/>
          </a:bodyPr>
          <a:lstStyle/>
          <a:p>
            <a:r>
              <a:rPr lang="es-ES_tradnl" dirty="0"/>
              <a:t>El poder del interés compuesto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AA2ED-9B9E-4A14-8F70-691B7EF5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8408-76E4-4239-AD62-6A43F959E071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75DB473-4CD0-9F3F-2A45-DBFCDE90E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145724"/>
              </p:ext>
            </p:extLst>
          </p:nvPr>
        </p:nvGraphicFramePr>
        <p:xfrm>
          <a:off x="409783" y="2128789"/>
          <a:ext cx="3998944" cy="373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5F2D4CF-E7C3-DB93-B6EA-95EECECC4B8C}"/>
              </a:ext>
            </a:extLst>
          </p:cNvPr>
          <p:cNvSpPr txBox="1"/>
          <p:nvPr/>
        </p:nvSpPr>
        <p:spPr>
          <a:xfrm>
            <a:off x="304800" y="2128788"/>
            <a:ext cx="82661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dirty="0"/>
              <a:t>Taylor comienza a invertir $4,000 por año a los 20 años. Después de 5 años, deja de hacer contribuciones. Su inversión total es de $20,000. Aaron espera hasta los 45 años e invierte $10,000 por año hasta los 65 años. Su inversión total es de $200,000.</a:t>
            </a:r>
          </a:p>
          <a:p>
            <a:pPr algn="ctr"/>
            <a:r>
              <a:rPr lang="es-ES_tradnl" dirty="0"/>
              <a:t>¿Qué gráfico representa sus respectivas inversiones a lo largo del tiempo?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6A41825-C86A-813F-63A4-645322855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423002"/>
              </p:ext>
            </p:extLst>
          </p:nvPr>
        </p:nvGraphicFramePr>
        <p:xfrm>
          <a:off x="4513951" y="2039900"/>
          <a:ext cx="4167352" cy="38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9391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2156-F3CA-4A8B-AFD6-8C435299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1" y="1139565"/>
            <a:ext cx="7372349" cy="571500"/>
          </a:xfrm>
        </p:spPr>
        <p:txBody>
          <a:bodyPr>
            <a:noAutofit/>
          </a:bodyPr>
          <a:lstStyle/>
          <a:p>
            <a:r>
              <a:rPr lang="es-ES_tradnl" dirty="0"/>
              <a:t>El poder del interés compuesto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AA2ED-9B9E-4A14-8F70-691B7EF56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8408-76E4-4239-AD62-6A43F959E071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D51518F-5DFE-294C-9D3E-53276B11A3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982697"/>
              </p:ext>
            </p:extLst>
          </p:nvPr>
        </p:nvGraphicFramePr>
        <p:xfrm>
          <a:off x="581025" y="2039901"/>
          <a:ext cx="3990975" cy="4140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0346D29-5E19-D58E-A51E-6960FA7E3C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236515"/>
              </p:ext>
            </p:extLst>
          </p:nvPr>
        </p:nvGraphicFramePr>
        <p:xfrm>
          <a:off x="4513951" y="2039900"/>
          <a:ext cx="4167352" cy="4139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8E463C6-A923-5E5D-9B6F-4FD49563C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221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A42475-2C39-EF88-2837-D2C60F575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D1AF9-5D1E-489B-9DE1-A2E4D9E7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¿Cuánto necesito?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173D-E888-4403-86C3-AB756814B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88" y="2809753"/>
            <a:ext cx="8272212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600" dirty="0"/>
              <a:t>Si usted desea tener 70–90% de sus ingresos previos a la jubilación para mantener su nivel de vida actual durante la jubilación, ¿cuál es su progreso? </a:t>
            </a:r>
          </a:p>
          <a:p>
            <a:pPr lvl="1"/>
            <a:r>
              <a:rPr lang="es-ES_tradnl" sz="2800" dirty="0"/>
              <a:t>¿Cuál es su estimación de Seguridad Social?</a:t>
            </a:r>
          </a:p>
          <a:p>
            <a:pPr lvl="1"/>
            <a:r>
              <a:rPr lang="es-ES_tradnl" sz="2800" dirty="0"/>
              <a:t>¿Cuál es su estimación de su pensión / 403(b)?</a:t>
            </a:r>
          </a:p>
          <a:p>
            <a:pPr lvl="1"/>
            <a:r>
              <a:rPr lang="es-ES_tradnl" sz="2800" dirty="0"/>
              <a:t>¿Cuántos ahorros personales necesitará?</a:t>
            </a:r>
          </a:p>
          <a:p>
            <a:pPr marL="0" indent="0">
              <a:buNone/>
            </a:pPr>
            <a:endParaRPr lang="es-ES_tradnl" sz="2800" dirty="0"/>
          </a:p>
          <a:p>
            <a:pPr marL="0" indent="0">
              <a:buNone/>
            </a:pPr>
            <a:r>
              <a:rPr lang="es-ES_tradnl" sz="2000" dirty="0"/>
              <a:t>Para más información, visite: </a:t>
            </a:r>
            <a:r>
              <a:rPr lang="es-ES_tradnl" sz="2000" dirty="0">
                <a:hlinkClick r:id="rId3"/>
              </a:rPr>
              <a:t>https://www.agfinancial.org/retirement-planning/calculators/</a:t>
            </a:r>
            <a:r>
              <a:rPr lang="es-ES_tradnl" sz="2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94B73-8C99-4A34-A75C-19AA36C7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48408-76E4-4239-AD62-6A43F959E07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11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61223-C4C9-88D0-AF72-D7A2AAF51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FEFEEF-780E-4E6B-A9AE-B96E4CC2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¿Cuánto necesito?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54F1A1-3175-46F2-94C6-6EF0792C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903D45-AD25-4CD5-9B29-3EDDDB0EC812}"/>
              </a:ext>
            </a:extLst>
          </p:cNvPr>
          <p:cNvSpPr txBox="1"/>
          <p:nvPr/>
        </p:nvSpPr>
        <p:spPr>
          <a:xfrm>
            <a:off x="752028" y="5620964"/>
            <a:ext cx="7636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_tradnl" sz="1800" dirty="0"/>
              <a:t>Para ayuda, visite: </a:t>
            </a:r>
            <a:r>
              <a:rPr lang="es-ES_tradnl" sz="1800" dirty="0">
                <a:hlinkClick r:id="rId3"/>
              </a:rPr>
              <a:t>https://www.agfinancial.org/retirement-planning/calculators/</a:t>
            </a:r>
            <a:r>
              <a:rPr lang="es-ES_tradnl" sz="1800" dirty="0"/>
              <a:t>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B92E5A1-6024-42CE-8CAC-30A0550333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77271"/>
              </p:ext>
            </p:extLst>
          </p:nvPr>
        </p:nvGraphicFramePr>
        <p:xfrm>
          <a:off x="435768" y="2133600"/>
          <a:ext cx="8272463" cy="329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458936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EBE5D-EF44-1AC1-B68D-9F6F555B7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" y="-358512"/>
            <a:ext cx="9139247" cy="69159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751990"/>
          </a:xfrm>
        </p:spPr>
        <p:txBody>
          <a:bodyPr/>
          <a:lstStyle/>
          <a:p>
            <a:r>
              <a:rPr lang="es-ES_tradnl" dirty="0"/>
              <a:t>Paso #10: Bendiga a otros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A7CFF-9DED-4303-9AE6-4789C2E0A2D0}"/>
              </a:ext>
            </a:extLst>
          </p:cNvPr>
          <p:cNvSpPr/>
          <p:nvPr/>
        </p:nvSpPr>
        <p:spPr>
          <a:xfrm>
            <a:off x="471738" y="1981200"/>
            <a:ext cx="8672262" cy="4546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_tradnl" sz="2600" dirty="0">
                <a:cs typeface="Times New Roman" panose="02020603050405020304" pitchFamily="18" charset="0"/>
              </a:rPr>
              <a:t>Considere las siguientes declaraciones: 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ES_tradnl" sz="2400" dirty="0">
                <a:cs typeface="Times New Roman" panose="02020603050405020304" pitchFamily="18" charset="0"/>
              </a:rPr>
              <a:t>Un tema común que encontramos en las Escrituras es el de la generosidad.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ES_tradnl" sz="2400" dirty="0">
                <a:cs typeface="Times New Roman" panose="02020603050405020304" pitchFamily="18" charset="0"/>
              </a:rPr>
              <a:t>Dios promete bendiciones cuando somos generosos con los demás.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ES_tradnl" sz="2400" dirty="0">
                <a:cs typeface="Times New Roman" panose="02020603050405020304" pitchFamily="18" charset="0"/>
              </a:rPr>
              <a:t>¡El dinero puede comprar la felicidad!   </a:t>
            </a:r>
            <a:endParaRPr lang="es-ES_tradnl" sz="700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s-ES_tradnl" sz="700" dirty="0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_tradnl" sz="2600" dirty="0">
                <a:cs typeface="Times New Roman" panose="02020603050405020304" pitchFamily="18" charset="0"/>
              </a:rPr>
              <a:t>¿Cómo podemos dejar un legado a nuestra familia y a otros? </a:t>
            </a:r>
          </a:p>
          <a:p>
            <a:pPr marL="428625" indent="-428625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s-ES_tradnl" sz="2400" dirty="0">
                <a:cs typeface="Times New Roman" panose="02020603050405020304" pitchFamily="18" charset="0"/>
              </a:rPr>
              <a:t>Dejar una herencia no es solo dejarles lo que usted </a:t>
            </a:r>
            <a:r>
              <a:rPr lang="es-ES_tradnl" sz="2400" i="1" dirty="0">
                <a:cs typeface="Times New Roman" panose="02020603050405020304" pitchFamily="18" charset="0"/>
              </a:rPr>
              <a:t>ganó</a:t>
            </a:r>
            <a:r>
              <a:rPr lang="es-ES_tradnl" sz="2400" dirty="0">
                <a:cs typeface="Times New Roman" panose="02020603050405020304" pitchFamily="18" charset="0"/>
              </a:rPr>
              <a:t>, sino también lo que </a:t>
            </a:r>
            <a:r>
              <a:rPr lang="es-ES_tradnl" sz="2400" i="1" dirty="0">
                <a:cs typeface="Times New Roman" panose="02020603050405020304" pitchFamily="18" charset="0"/>
              </a:rPr>
              <a:t>aprendió</a:t>
            </a:r>
            <a:r>
              <a:rPr lang="es-ES_tradnl" sz="2400" dirty="0"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</a:pPr>
            <a:endParaRPr lang="es-ES_tradnl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s-ES_tradnl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01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1E9C5F-1C5C-867B-C81F-7CCED6439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FB094C-1CA9-4CB6-9844-E1EFD816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B1914B-90BD-4B8C-913B-FC0A23F5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Dios honra la generosidad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CF80A-6FE7-4E47-B053-4110880FF00B}"/>
              </a:ext>
            </a:extLst>
          </p:cNvPr>
          <p:cNvSpPr/>
          <p:nvPr/>
        </p:nvSpPr>
        <p:spPr>
          <a:xfrm>
            <a:off x="57150" y="2062639"/>
            <a:ext cx="885825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ea typeface="Times New Roman" panose="02020603050405020304" pitchFamily="18" charset="0"/>
              </a:rPr>
              <a:t>	</a:t>
            </a:r>
            <a:r>
              <a:rPr lang="es-ES_tradnl" dirty="0"/>
              <a:t>Bien le va al que presta con generosidad, y maneja sus negocios con justicia</a:t>
            </a:r>
            <a:r>
              <a:rPr lang="es-ES_tradnl" dirty="0">
                <a:ea typeface="Times New Roman" panose="02020603050405020304" pitchFamily="18" charset="0"/>
              </a:rPr>
              <a:t>. </a:t>
            </a:r>
            <a:br>
              <a:rPr lang="es-ES_tradnl" dirty="0">
                <a:ea typeface="Times New Roman" panose="02020603050405020304" pitchFamily="18" charset="0"/>
              </a:rPr>
            </a:br>
            <a:r>
              <a:rPr lang="es-ES_tradnl" dirty="0">
                <a:ea typeface="Times New Roman" panose="02020603050405020304" pitchFamily="18" charset="0"/>
              </a:rPr>
              <a:t>     (Salmo 112:5</a:t>
            </a:r>
            <a:r>
              <a:rPr lang="es-ES_tradnl" cap="small" dirty="0">
                <a:ea typeface="Times New Roman" panose="02020603050405020304" pitchFamily="18" charset="0"/>
              </a:rPr>
              <a:t>)</a:t>
            </a:r>
            <a:endParaRPr lang="es-ES_tradnl" dirty="0">
              <a:ea typeface="Times New Roman" panose="02020603050405020304" pitchFamily="18" charset="0"/>
            </a:endParaRPr>
          </a:p>
          <a:p>
            <a:pPr marL="342900" marR="342900"/>
            <a:r>
              <a:rPr lang="es-ES_tradnl" sz="800" dirty="0">
                <a:ea typeface="Times New Roman" panose="02020603050405020304" pitchFamily="18" charset="0"/>
              </a:rPr>
              <a:t> </a:t>
            </a:r>
          </a:p>
          <a:p>
            <a:r>
              <a:rPr lang="es-ES_tradnl" dirty="0">
                <a:ea typeface="Times New Roman" panose="02020603050405020304" pitchFamily="18" charset="0"/>
              </a:rPr>
              <a:t>	</a:t>
            </a:r>
            <a:r>
              <a:rPr lang="es-ES_tradnl" dirty="0"/>
              <a:t>Honra al Señor con tus riquezas y con los primeros frutos de tus cosechas.  Así </a:t>
            </a:r>
            <a:br>
              <a:rPr lang="es-ES_tradnl" dirty="0"/>
            </a:br>
            <a:r>
              <a:rPr lang="es-ES_tradnl" dirty="0"/>
              <a:t>      tus graneros se llenarán a reventar y tus bodegas rebosarán de vino nuevo.</a:t>
            </a:r>
            <a:r>
              <a:rPr lang="es-ES_tradnl" dirty="0">
                <a:ea typeface="Times New Roman" panose="02020603050405020304" pitchFamily="18" charset="0"/>
              </a:rPr>
              <a:t> </a:t>
            </a:r>
            <a:br>
              <a:rPr lang="es-ES_tradnl" dirty="0">
                <a:ea typeface="Times New Roman" panose="02020603050405020304" pitchFamily="18" charset="0"/>
              </a:rPr>
            </a:br>
            <a:r>
              <a:rPr lang="es-ES_tradnl" dirty="0">
                <a:ea typeface="Times New Roman" panose="02020603050405020304" pitchFamily="18" charset="0"/>
              </a:rPr>
              <a:t>      (Proverbios 3:9–10</a:t>
            </a:r>
            <a:r>
              <a:rPr lang="es-ES_tradnl" cap="small" dirty="0">
                <a:ea typeface="Times New Roman" panose="02020603050405020304" pitchFamily="18" charset="0"/>
              </a:rPr>
              <a:t>)</a:t>
            </a:r>
            <a:endParaRPr lang="es-ES_tradnl" dirty="0">
              <a:ea typeface="Times New Roman" panose="02020603050405020304" pitchFamily="18" charset="0"/>
            </a:endParaRPr>
          </a:p>
          <a:p>
            <a:pPr marL="342900" marR="342900"/>
            <a:r>
              <a:rPr lang="es-ES_tradnl" sz="800" dirty="0">
                <a:ea typeface="Times New Roman" panose="02020603050405020304" pitchFamily="18" charset="0"/>
              </a:rPr>
              <a:t> </a:t>
            </a:r>
          </a:p>
          <a:p>
            <a:r>
              <a:rPr lang="es-ES_tradnl" dirty="0">
                <a:ea typeface="Times New Roman" panose="02020603050405020304" pitchFamily="18" charset="0"/>
              </a:rPr>
              <a:t>	</a:t>
            </a:r>
            <a:r>
              <a:rPr lang="es-ES_tradnl" dirty="0"/>
              <a:t>Unos dan a manos llenas, y reciben más de lo que dan; otros ni sus deudas pagan, y </a:t>
            </a:r>
            <a:br>
              <a:rPr lang="es-ES_tradnl" dirty="0"/>
            </a:br>
            <a:r>
              <a:rPr lang="es-ES_tradnl" dirty="0"/>
              <a:t>      acaban en la miseria. El que es generoso prospera; el que reanima será reanimado</a:t>
            </a:r>
            <a:r>
              <a:rPr lang="es-ES_tradnl" dirty="0">
                <a:ea typeface="Times New Roman" panose="02020603050405020304" pitchFamily="18" charset="0"/>
              </a:rPr>
              <a:t>.  </a:t>
            </a:r>
            <a:br>
              <a:rPr lang="es-ES_tradnl" dirty="0">
                <a:ea typeface="Times New Roman" panose="02020603050405020304" pitchFamily="18" charset="0"/>
              </a:rPr>
            </a:br>
            <a:r>
              <a:rPr lang="es-ES_tradnl" dirty="0">
                <a:ea typeface="Times New Roman" panose="02020603050405020304" pitchFamily="18" charset="0"/>
              </a:rPr>
              <a:t>      (Proverbios 11:24–25</a:t>
            </a:r>
            <a:r>
              <a:rPr lang="es-ES_tradnl" cap="small" dirty="0">
                <a:ea typeface="Times New Roman" panose="02020603050405020304" pitchFamily="18" charset="0"/>
              </a:rPr>
              <a:t>)</a:t>
            </a:r>
            <a:endParaRPr lang="es-ES_tradnl" dirty="0">
              <a:ea typeface="Times New Roman" panose="02020603050405020304" pitchFamily="18" charset="0"/>
            </a:endParaRPr>
          </a:p>
          <a:p>
            <a:pPr marL="342900" marR="342900"/>
            <a:r>
              <a:rPr lang="es-ES_tradnl" sz="800" dirty="0">
                <a:ea typeface="Times New Roman" panose="02020603050405020304" pitchFamily="18" charset="0"/>
              </a:rPr>
              <a:t> </a:t>
            </a:r>
          </a:p>
          <a:p>
            <a:r>
              <a:rPr lang="es-ES_tradnl" dirty="0">
                <a:ea typeface="Times New Roman" panose="02020603050405020304" pitchFamily="18" charset="0"/>
              </a:rPr>
              <a:t>	</a:t>
            </a:r>
            <a:r>
              <a:rPr lang="es-ES_tradnl" dirty="0"/>
              <a:t>Servir al pobre es hacerle un préstamo al Señor; Dios pagará esas buenas acciones</a:t>
            </a:r>
            <a:r>
              <a:rPr lang="es-ES_tradnl" dirty="0">
                <a:ea typeface="Times New Roman" panose="02020603050405020304" pitchFamily="18" charset="0"/>
              </a:rPr>
              <a:t>. </a:t>
            </a:r>
            <a:br>
              <a:rPr lang="es-ES_tradnl" dirty="0">
                <a:ea typeface="Times New Roman" panose="02020603050405020304" pitchFamily="18" charset="0"/>
              </a:rPr>
            </a:br>
            <a:r>
              <a:rPr lang="es-ES_tradnl" dirty="0">
                <a:ea typeface="Times New Roman" panose="02020603050405020304" pitchFamily="18" charset="0"/>
              </a:rPr>
              <a:t>      (Proverbios 19:17</a:t>
            </a:r>
            <a:r>
              <a:rPr lang="es-ES_tradnl" cap="small" dirty="0">
                <a:ea typeface="Times New Roman" panose="02020603050405020304" pitchFamily="18" charset="0"/>
              </a:rPr>
              <a:t>)</a:t>
            </a:r>
            <a:endParaRPr lang="es-ES_tradnl" dirty="0">
              <a:ea typeface="Times New Roman" panose="02020603050405020304" pitchFamily="18" charset="0"/>
            </a:endParaRPr>
          </a:p>
          <a:p>
            <a:pPr marL="342900" marR="342900"/>
            <a:r>
              <a:rPr lang="es-ES_tradnl" sz="800" dirty="0">
                <a:ea typeface="Times New Roman" panose="02020603050405020304" pitchFamily="18" charset="0"/>
              </a:rPr>
              <a:t> </a:t>
            </a:r>
          </a:p>
          <a:p>
            <a:r>
              <a:rPr lang="es-ES_tradnl" dirty="0">
                <a:ea typeface="Times New Roman" panose="02020603050405020304" pitchFamily="18" charset="0"/>
              </a:rPr>
              <a:t>	</a:t>
            </a:r>
            <a:r>
              <a:rPr lang="es-ES_tradnl" dirty="0"/>
              <a:t>Recuerden esto: El que siembra escasamente, escasamente cosechará, y el que</a:t>
            </a:r>
            <a:br>
              <a:rPr lang="es-ES_tradnl" dirty="0"/>
            </a:br>
            <a:r>
              <a:rPr lang="es-ES_tradnl" dirty="0"/>
              <a:t>      siembra en abundancia, en abundancia cosechará. (</a:t>
            </a:r>
            <a:r>
              <a:rPr lang="es-ES_tradnl" dirty="0">
                <a:ea typeface="Times New Roman" panose="02020603050405020304" pitchFamily="18" charset="0"/>
              </a:rPr>
              <a:t>2 Corintios 9:6</a:t>
            </a:r>
            <a:r>
              <a:rPr lang="es-ES_tradnl" cap="small" dirty="0">
                <a:ea typeface="Times New Roman" panose="02020603050405020304" pitchFamily="18" charset="0"/>
              </a:rPr>
              <a:t>)</a:t>
            </a:r>
            <a:endParaRPr lang="es-ES_tradnl" dirty="0">
              <a:ea typeface="Times New Roman" panose="02020603050405020304" pitchFamily="18" charset="0"/>
            </a:endParaRPr>
          </a:p>
          <a:p>
            <a:pPr marL="342900" marR="342900"/>
            <a:r>
              <a:rPr lang="es-ES_tradnl" dirty="0"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07079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97DEB-9065-73DF-9331-ED9D4E047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671E8-5191-4DF7-A22E-EDDC08BFC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AFEF82-9DE6-428C-A744-E8BB035E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Paso #10: Bendiga a otros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A7CFF-9DED-4303-9AE6-4789C2E0A2D0}"/>
              </a:ext>
            </a:extLst>
          </p:cNvPr>
          <p:cNvSpPr/>
          <p:nvPr/>
        </p:nvSpPr>
        <p:spPr>
          <a:xfrm>
            <a:off x="350169" y="2133600"/>
            <a:ext cx="8443662" cy="4197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s-ES_tradnl" sz="2550" dirty="0">
                <a:cs typeface="Times New Roman" panose="02020603050405020304" pitchFamily="18" charset="0"/>
              </a:rPr>
              <a:t>Deje un legado: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_tradnl" sz="2400" dirty="0">
                <a:cs typeface="Times New Roman" panose="02020603050405020304" pitchFamily="18" charset="0"/>
              </a:rPr>
              <a:t>Sea generoso con otros y modele un buen comportamiento como ejemplo que los demás puedan seguir.</a:t>
            </a:r>
          </a:p>
          <a:p>
            <a:endParaRPr lang="es-ES_tradnl" sz="1600" dirty="0">
              <a:cs typeface="Times New Roman" panose="02020603050405020304" pitchFamily="18" charset="0"/>
            </a:endParaRPr>
          </a:p>
          <a:p>
            <a:pPr lvl="0"/>
            <a:r>
              <a:rPr lang="es-ES_tradnl" sz="2550" dirty="0">
                <a:cs typeface="Times New Roman" panose="02020603050405020304" pitchFamily="18" charset="0"/>
              </a:rPr>
              <a:t>Si usted tiene hijos: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_tradnl" sz="2400" dirty="0">
                <a:cs typeface="Times New Roman" panose="02020603050405020304" pitchFamily="18" charset="0"/>
              </a:rPr>
              <a:t>Enseñe los principios de contentamiento y moderación.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_tradnl" sz="2400" dirty="0">
                <a:cs typeface="Times New Roman" panose="02020603050405020304" pitchFamily="18" charset="0"/>
              </a:rPr>
              <a:t>Ayúdelos a ganar dinero para que usted pueda enseñarles a ahorrar, dar, y gastar sabiamente.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s-ES_tradnl" sz="2400" dirty="0">
                <a:cs typeface="Times New Roman" panose="02020603050405020304" pitchFamily="18" charset="0"/>
              </a:rPr>
              <a:t>Enseñe los principios de hacer un presupuesto, crear márgenes, y establecer metas para su futuro. </a:t>
            </a:r>
          </a:p>
          <a:p>
            <a:pPr>
              <a:lnSpc>
                <a:spcPct val="107000"/>
              </a:lnSpc>
            </a:pPr>
            <a:endParaRPr lang="es-ES_tradnl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68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509B3E-59DE-4F8A-20A8-F2DA06F04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" y="1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1C1EFA-6D4B-4056-AFC3-AAD87DE2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957871"/>
          </a:xfrm>
        </p:spPr>
        <p:txBody>
          <a:bodyPr/>
          <a:lstStyle/>
          <a:p>
            <a:r>
              <a:rPr lang="en-US" dirty="0" err="1"/>
              <a:t>Estadísticas</a:t>
            </a:r>
            <a:r>
              <a:rPr lang="en-US" dirty="0"/>
              <a:t> </a:t>
            </a:r>
            <a:r>
              <a:rPr lang="en-US" dirty="0" err="1"/>
              <a:t>recientes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1A85CF-5D0F-47F8-B483-37BE1869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E35F7F-41A8-4DD7-9119-021A22BC2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850611"/>
              </p:ext>
            </p:extLst>
          </p:nvPr>
        </p:nvGraphicFramePr>
        <p:xfrm>
          <a:off x="1524000" y="1981198"/>
          <a:ext cx="6019800" cy="4030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1857929719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410226596"/>
                    </a:ext>
                  </a:extLst>
                </a:gridCol>
              </a:tblGrid>
              <a:tr h="10768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NerdWallet</a:t>
                      </a:r>
                      <a:r>
                        <a:rPr lang="en-US" sz="2400" baseline="300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Q1 2017</a:t>
                      </a:r>
                      <a:endParaRPr lang="en-US" sz="2400" baseline="30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400" dirty="0" err="1">
                          <a:effectLst/>
                        </a:rPr>
                        <a:t>Promedio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familiar</a:t>
                      </a:r>
                      <a:endParaRPr lang="en-US" sz="2400" baseline="30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2429553"/>
                  </a:ext>
                </a:extLst>
              </a:tr>
              <a:tr h="525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400" dirty="0">
                          <a:effectLst/>
                        </a:rPr>
                        <a:t>Total de </a:t>
                      </a:r>
                      <a:r>
                        <a:rPr lang="en-US" sz="2400" dirty="0" err="1">
                          <a:effectLst/>
                        </a:rPr>
                        <a:t>deuda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400" dirty="0">
                          <a:effectLst/>
                        </a:rPr>
                        <a:t>$135,924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7939841"/>
                  </a:ext>
                </a:extLst>
              </a:tr>
              <a:tr h="525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400" dirty="0" err="1">
                          <a:effectLst/>
                        </a:rPr>
                        <a:t>Hipoteca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400" dirty="0">
                          <a:effectLst/>
                        </a:rPr>
                        <a:t>$180,018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22264"/>
                  </a:ext>
                </a:extLst>
              </a:tr>
              <a:tr h="768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400" dirty="0" err="1">
                          <a:effectLst/>
                        </a:rPr>
                        <a:t>Tarjetas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crédito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400" dirty="0">
                          <a:effectLst/>
                        </a:rPr>
                        <a:t>$16,245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080496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400" dirty="0" err="1">
                          <a:effectLst/>
                        </a:rPr>
                        <a:t>Préstamos</a:t>
                      </a:r>
                      <a:r>
                        <a:rPr lang="en-US" sz="2400" dirty="0">
                          <a:effectLst/>
                        </a:rPr>
                        <a:t> de </a:t>
                      </a:r>
                      <a:r>
                        <a:rPr lang="en-US" sz="2400" dirty="0" err="1">
                          <a:effectLst/>
                        </a:rPr>
                        <a:t>estudios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400" dirty="0">
                          <a:effectLst/>
                        </a:rPr>
                        <a:t>$50,868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2483758"/>
                  </a:ext>
                </a:extLst>
              </a:tr>
              <a:tr h="5250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Préstamos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para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automóvil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2400" dirty="0">
                          <a:effectLst/>
                        </a:rPr>
                        <a:t>$29,058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4165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169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87353D1-A2D3-DE0E-FB58-A929279E8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Comentarios finales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FF799-2D9E-4F8E-9A78-54A08A297153}"/>
              </a:ext>
            </a:extLst>
          </p:cNvPr>
          <p:cNvSpPr txBox="1"/>
          <p:nvPr/>
        </p:nvSpPr>
        <p:spPr>
          <a:xfrm>
            <a:off x="3543300" y="3200400"/>
            <a:ext cx="3371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 y R</a:t>
            </a:r>
          </a:p>
        </p:txBody>
      </p:sp>
    </p:spTree>
    <p:extLst>
      <p:ext uri="{BB962C8B-B14F-4D97-AF65-F5344CB8AC3E}">
        <p14:creationId xmlns:p14="http://schemas.microsoft.com/office/powerpoint/2010/main" val="3596298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D066DB-8418-6153-24AF-762E796E5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51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notas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5ACB5-F139-43A0-A030-4845879FB652}"/>
              </a:ext>
            </a:extLst>
          </p:cNvPr>
          <p:cNvSpPr txBox="1"/>
          <p:nvPr/>
        </p:nvSpPr>
        <p:spPr>
          <a:xfrm>
            <a:off x="381000" y="2078772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000" dirty="0"/>
              <a:t>Dennis </a:t>
            </a:r>
            <a:r>
              <a:rPr lang="en-US" sz="1000" dirty="0" err="1"/>
              <a:t>Jacobe</a:t>
            </a:r>
            <a:r>
              <a:rPr lang="en-US" sz="1000" dirty="0"/>
              <a:t>, “One in Three Americans Prepare a Detailed Household Budget” Gallup.com, June 3, 2013, </a:t>
            </a:r>
            <a:r>
              <a:rPr lang="en-US" sz="1000" dirty="0">
                <a:hlinkClick r:id="rId3"/>
              </a:rPr>
              <a:t>http://news.gallup.com/poll/162872/one-three-americans-prepare-detailed-household-budget.aspx</a:t>
            </a:r>
            <a:r>
              <a:rPr lang="en-US" sz="1000" dirty="0"/>
              <a:t> (accessed July 2, 2018).</a:t>
            </a:r>
          </a:p>
          <a:p>
            <a:pPr marL="228600" indent="-228600">
              <a:buAutoNum type="arabicPeriod"/>
            </a:pPr>
            <a:r>
              <a:rPr lang="en-US" sz="1000" dirty="0"/>
              <a:t>Quentin </a:t>
            </a:r>
            <a:r>
              <a:rPr lang="en-US" sz="1000" dirty="0" err="1"/>
              <a:t>Fottrell</a:t>
            </a:r>
            <a:r>
              <a:rPr lang="en-US" sz="1000" dirty="0"/>
              <a:t>, “Half of American Families Are Living Paycheck to Paycheck,” </a:t>
            </a:r>
            <a:r>
              <a:rPr lang="en-US" sz="1000" i="1" dirty="0"/>
              <a:t>MarketWatch</a:t>
            </a:r>
            <a:r>
              <a:rPr lang="en-US" sz="1000" dirty="0"/>
              <a:t>, April 30, 2017, </a:t>
            </a:r>
            <a:r>
              <a:rPr lang="en-US" sz="1000" dirty="0">
                <a:hlinkClick r:id="rId4"/>
              </a:rPr>
              <a:t>http://www.marketwatch.com/story/half-of-americans-are-desperately-living-paycheck-to-paycheck-2017-04-04</a:t>
            </a:r>
            <a:r>
              <a:rPr lang="en-US" sz="1000" dirty="0"/>
              <a:t> (accessed July 2, 2018).</a:t>
            </a:r>
          </a:p>
          <a:p>
            <a:pPr marL="228600" indent="-228600">
              <a:buAutoNum type="arabicPeriod"/>
            </a:pPr>
            <a:r>
              <a:rPr lang="en-US" sz="1000" dirty="0"/>
              <a:t>“Two-Thirds of Minimum Wage Workers Can’t Make Ends Meet, CareerBuilder Survey Finds,” </a:t>
            </a:r>
            <a:r>
              <a:rPr lang="en-US" sz="1000" i="1" dirty="0"/>
              <a:t>CareerBuilder,</a:t>
            </a:r>
            <a:r>
              <a:rPr lang="en-US" sz="1000" dirty="0"/>
              <a:t> August 11, 2016, </a:t>
            </a:r>
            <a:r>
              <a:rPr lang="en-US" sz="1000" dirty="0">
                <a:hlinkClick r:id="rId5"/>
              </a:rPr>
              <a:t>http://www.careerbuilder.com/share/aboutus/pressreleasesdetail.aspx?ed=12%2F31%2F2016</a:t>
            </a:r>
            <a:r>
              <a:rPr lang="en-US" sz="1000" dirty="0"/>
              <a:t> (accessed July 2, 2018). </a:t>
            </a:r>
          </a:p>
          <a:p>
            <a:pPr marL="228600" indent="-228600">
              <a:buAutoNum type="arabicPeriod"/>
            </a:pPr>
            <a:r>
              <a:rPr lang="en-US" sz="1000" dirty="0"/>
              <a:t>Erin El Issa, “2017 American Household Credit Card Debt Study,” NerdWallet, June 2018, </a:t>
            </a:r>
            <a:r>
              <a:rPr lang="en-US" sz="1000" dirty="0">
                <a:hlinkClick r:id="rId6"/>
              </a:rPr>
              <a:t>https://nerdwallet.com/blog/average-credit-card-debt-household/</a:t>
            </a:r>
            <a:r>
              <a:rPr lang="en-US" sz="1000" dirty="0"/>
              <a:t> (accessed November 13, 2018).</a:t>
            </a:r>
          </a:p>
          <a:p>
            <a:pPr marL="228600" indent="-228600">
              <a:buAutoNum type="arabicPeriod"/>
            </a:pPr>
            <a:r>
              <a:rPr lang="en-US" sz="1000" dirty="0"/>
              <a:t>“Credit Card Rate Report,” CreditCards.com, April 4, 2018, </a:t>
            </a:r>
            <a:r>
              <a:rPr lang="en-US" sz="1000" dirty="0">
                <a:hlinkClick r:id="rId7"/>
              </a:rPr>
              <a:t>https://www.creditcards.com/credit-card-news.php</a:t>
            </a:r>
            <a:r>
              <a:rPr lang="en-US" sz="1000" dirty="0"/>
              <a:t> (accessed April 14, 2018).</a:t>
            </a:r>
          </a:p>
          <a:p>
            <a:pPr marL="228600" indent="-228600">
              <a:buAutoNum type="arabicPeriod"/>
            </a:pPr>
            <a:r>
              <a:rPr lang="en-US" sz="1000" dirty="0"/>
              <a:t>Adapted from David </a:t>
            </a:r>
            <a:r>
              <a:rPr lang="en-US" sz="1000" dirty="0" err="1"/>
              <a:t>Weliver</a:t>
            </a:r>
            <a:r>
              <a:rPr lang="en-US" sz="1000" dirty="0"/>
              <a:t>, “Why (Most) People Stay in Debt,” chart, </a:t>
            </a:r>
            <a:r>
              <a:rPr lang="en-US" sz="1000" i="1" dirty="0"/>
              <a:t>Money Under 30</a:t>
            </a:r>
            <a:r>
              <a:rPr lang="en-US" sz="1000" dirty="0"/>
              <a:t>, September 1, 2017, </a:t>
            </a:r>
            <a:r>
              <a:rPr lang="en-US" sz="1000" dirty="0">
                <a:hlinkClick r:id="rId8"/>
              </a:rPr>
              <a:t>https://web.archive.org/web/20190424155250/https://www.moneyunder30.com/get-out-of-debt-on-your-own</a:t>
            </a:r>
            <a:r>
              <a:rPr lang="en-US" sz="1000" dirty="0"/>
              <a:t> (accessed May 17, 2019).</a:t>
            </a:r>
          </a:p>
          <a:p>
            <a:pPr marL="228600" indent="-228600">
              <a:buAutoNum type="arabicPeriod"/>
            </a:pPr>
            <a:r>
              <a:rPr lang="en-US" sz="1000" dirty="0"/>
              <a:t>“Consumer Expenditures in 2016,” U.S. Bureau of Labor Statistics, April 2018, </a:t>
            </a:r>
            <a:r>
              <a:rPr lang="en-US" sz="1000" dirty="0">
                <a:hlinkClick r:id="rId9"/>
              </a:rPr>
              <a:t>https://www.bls.gov/opub/reports/consumer-expenditures/2016/pdf/home.pdf</a:t>
            </a:r>
            <a:r>
              <a:rPr lang="en-US" sz="1000" dirty="0"/>
              <a:t> (accessed July 14, 2018).</a:t>
            </a:r>
          </a:p>
          <a:p>
            <a:pPr marL="228600" indent="-228600">
              <a:buAutoNum type="arabicPeriod"/>
            </a:pPr>
            <a:r>
              <a:rPr lang="en-US" sz="1000" dirty="0"/>
              <a:t>The 50/30/20 guideline is recommended by U.S. Senator Elizabeth Warren and her daughter Amelia Warren Tyagi in their book, </a:t>
            </a:r>
            <a:r>
              <a:rPr lang="en-US" sz="1000" i="1" dirty="0"/>
              <a:t>All Your Worth</a:t>
            </a:r>
            <a:r>
              <a:rPr lang="en-US" sz="1000" dirty="0"/>
              <a:t>. Several financial experts and websites also advocate this plan. For more information, see Elizabeth Warren and Amelia Warren Tyagi, </a:t>
            </a:r>
            <a:r>
              <a:rPr lang="en-US" sz="1000" i="1" dirty="0"/>
              <a:t>All Your Worth: The Ultimate Lifetime Money Plan</a:t>
            </a:r>
            <a:r>
              <a:rPr lang="en-US" sz="1000" dirty="0"/>
              <a:t> (New York: Free Press, 2005).</a:t>
            </a:r>
          </a:p>
          <a:p>
            <a:pPr marL="228600" indent="-228600">
              <a:buAutoNum type="arabicPeriod"/>
            </a:pPr>
            <a:r>
              <a:rPr lang="en-US" sz="1000" dirty="0"/>
              <a:t>“Federal Reserve Board Issues Report on the Economic Well-Being of U.S. Households,” Federal Reserve, last updated May 19, 2017, </a:t>
            </a:r>
            <a:r>
              <a:rPr lang="en-US" sz="1000" dirty="0">
                <a:hlinkClick r:id="rId10"/>
              </a:rPr>
              <a:t>https://www.federalreserve.gov/newsevents/pressreleases/other20170519a.htm</a:t>
            </a:r>
            <a:r>
              <a:rPr lang="en-US" sz="1000" dirty="0"/>
              <a:t> (accessed July 2, 2018).</a:t>
            </a:r>
          </a:p>
          <a:p>
            <a:pPr marL="228600" indent="-228600">
              <a:buAutoNum type="arabicPeriod"/>
            </a:pPr>
            <a:r>
              <a:rPr lang="en-US" sz="1000" dirty="0"/>
              <a:t>Chris Kahn, “Retirement Statistics: Then vs. Now” (slideshow), Bankrate, July 17, 2013, </a:t>
            </a:r>
            <a:r>
              <a:rPr lang="en-US" sz="1000" dirty="0">
                <a:hlinkClick r:id="rId11"/>
              </a:rPr>
              <a:t>https://www.bankrate.com/retirement/retirement-statistics-then-vs-now/#slide=5</a:t>
            </a:r>
            <a:r>
              <a:rPr lang="en-US" sz="1000" dirty="0"/>
              <a:t>, accessed March 25, 2018. See also “National Retirement Risk Index,” Center for Retirement Research at Boston College, </a:t>
            </a:r>
            <a:r>
              <a:rPr lang="en-US" sz="1000" dirty="0">
                <a:hlinkClick r:id="rId12"/>
              </a:rPr>
              <a:t>http://crr.bc.edu/special-projects/national-retirement-risk-index/</a:t>
            </a:r>
            <a:r>
              <a:rPr lang="en-US" sz="1000" dirty="0"/>
              <a:t> (accessed April 16, 2018.)</a:t>
            </a:r>
          </a:p>
          <a:p>
            <a:pPr marL="228600" indent="-228600">
              <a:buAutoNum type="arabicPeriod"/>
            </a:pPr>
            <a:r>
              <a:rPr lang="en-US" sz="1000" dirty="0"/>
              <a:t>Federal Reserve, “Economic Well-Being of U.S. Households.”</a:t>
            </a:r>
          </a:p>
          <a:p>
            <a:pPr marL="228600" indent="-228600">
              <a:buAutoNum type="arabicPeriod"/>
            </a:pPr>
            <a:r>
              <a:rPr lang="en-US" sz="1000" dirty="0"/>
              <a:t>Fidelity Viewpoints, “How Much Do I Need to Save For Retirement?” </a:t>
            </a:r>
            <a:r>
              <a:rPr lang="en-US" sz="1000" i="1" dirty="0"/>
              <a:t>Fidelity</a:t>
            </a:r>
            <a:r>
              <a:rPr lang="en-US" sz="1000" dirty="0"/>
              <a:t>, June 5, 2017, </a:t>
            </a:r>
            <a:r>
              <a:rPr lang="en-US" sz="1000" dirty="0">
                <a:hlinkClick r:id="rId13"/>
              </a:rPr>
              <a:t>https://www.fidelity.com/viewpoints/retirement/how-much-money-do-i-need-to-retire</a:t>
            </a:r>
            <a:r>
              <a:rPr lang="en-US" sz="1000" dirty="0"/>
              <a:t> (accessed July 14, 2018.</a:t>
            </a:r>
            <a:br>
              <a:rPr lang="en-US" sz="1000" dirty="0">
                <a:latin typeface="Abadi" panose="020B0604020104020204" pitchFamily="34" charset="0"/>
              </a:rPr>
            </a:br>
            <a:endParaRPr lang="en-US" sz="1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554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0611-F08D-4771-8485-E970FD65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140D2B-1292-4EE2-B327-9CA0EF85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52</a:t>
            </a:fld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F120518-7038-435D-81E6-ADDA24A856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2676" y="0"/>
            <a:ext cx="9144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F9ADBE6-B88A-7ADC-A93C-70BD2A3FA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95300"/>
            <a:ext cx="44958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0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464AB4-D247-4A88-6A25-ABA5DA1B3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Síntomas</a:t>
            </a:r>
            <a:r>
              <a:rPr lang="en-US" dirty="0"/>
              <a:t> de la </a:t>
            </a:r>
            <a:r>
              <a:rPr lang="en-US" dirty="0" err="1"/>
              <a:t>esclavitud</a:t>
            </a:r>
            <a:r>
              <a:rPr lang="en-US" dirty="0"/>
              <a:t> </a:t>
            </a:r>
            <a:r>
              <a:rPr lang="en-US" dirty="0" err="1"/>
              <a:t>financiera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TextBox 3">
            <a:extLst>
              <a:ext uri="{FF2B5EF4-FFF2-40B4-BE49-F238E27FC236}">
                <a16:creationId xmlns:a16="http://schemas.microsoft.com/office/drawing/2014/main" id="{42BDD53C-7E91-4C58-8DB6-5DE8C8EF3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891956"/>
              </p:ext>
            </p:extLst>
          </p:nvPr>
        </p:nvGraphicFramePr>
        <p:xfrm>
          <a:off x="544798" y="2133600"/>
          <a:ext cx="3762208" cy="3816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TextBox 4">
            <a:extLst>
              <a:ext uri="{FF2B5EF4-FFF2-40B4-BE49-F238E27FC236}">
                <a16:creationId xmlns:a16="http://schemas.microsoft.com/office/drawing/2014/main" id="{0DE81385-9CB6-4616-9D11-8EA29576A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935155"/>
              </p:ext>
            </p:extLst>
          </p:nvPr>
        </p:nvGraphicFramePr>
        <p:xfrm>
          <a:off x="4495801" y="2209800"/>
          <a:ext cx="3762207" cy="3655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3844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DDC3CF-63C0-3E94-58B6-B3E03F315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A8AE81-DC37-4305-855A-ACF7C9C0CDA1}"/>
              </a:ext>
            </a:extLst>
          </p:cNvPr>
          <p:cNvSpPr/>
          <p:nvPr/>
        </p:nvSpPr>
        <p:spPr>
          <a:xfrm>
            <a:off x="381000" y="2362200"/>
            <a:ext cx="8189944" cy="3593936"/>
          </a:xfrm>
          <a:prstGeom prst="roundRect">
            <a:avLst/>
          </a:prstGeom>
          <a:gradFill flip="none" rotWithShape="1">
            <a:gsLst>
              <a:gs pos="54000">
                <a:schemeClr val="accent2">
                  <a:lumMod val="11000"/>
                  <a:lumOff val="89000"/>
                  <a:alpha val="0"/>
                </a:schemeClr>
              </a:gs>
              <a:gs pos="4000">
                <a:schemeClr val="accent2">
                  <a:lumMod val="87000"/>
                  <a:lumOff val="13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Contentamiento</a:t>
            </a:r>
            <a:r>
              <a:rPr lang="en-US" dirty="0"/>
              <a:t> </a:t>
            </a:r>
            <a:r>
              <a:rPr lang="en-US" dirty="0" err="1"/>
              <a:t>financiero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500BB-E794-40CB-AEEB-BF9BD4F839FC}"/>
              </a:ext>
            </a:extLst>
          </p:cNvPr>
          <p:cNvSpPr txBox="1"/>
          <p:nvPr/>
        </p:nvSpPr>
        <p:spPr>
          <a:xfrm>
            <a:off x="657392" y="2971800"/>
            <a:ext cx="7648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pPr algn="ctr"/>
            <a:r>
              <a:rPr lang="en-US" sz="2400" dirty="0" err="1"/>
              <a:t>Evaluación</a:t>
            </a:r>
            <a:r>
              <a:rPr lang="en-US" sz="2400" dirty="0"/>
              <a:t> del </a:t>
            </a:r>
            <a:r>
              <a:rPr lang="en-US" sz="2400" dirty="0" err="1"/>
              <a:t>contentamiento</a:t>
            </a:r>
            <a:r>
              <a:rPr lang="en-US" sz="2400" dirty="0"/>
              <a:t> </a:t>
            </a:r>
            <a:r>
              <a:rPr lang="en-US" sz="2400" dirty="0" err="1"/>
              <a:t>financiero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err="1"/>
              <a:t>Ansiedad</a:t>
            </a:r>
            <a:r>
              <a:rPr lang="en-US" sz="2400" dirty="0"/>
              <a:t> / </a:t>
            </a:r>
            <a:r>
              <a:rPr lang="en-US" sz="2400" dirty="0" err="1"/>
              <a:t>Estrés</a:t>
            </a:r>
            <a:r>
              <a:rPr lang="en-US" sz="2400" dirty="0"/>
              <a:t>			Paz / </a:t>
            </a:r>
            <a:r>
              <a:rPr lang="en-US" sz="2400" dirty="0" err="1"/>
              <a:t>Contentamiento</a:t>
            </a:r>
            <a:endParaRPr lang="en-US" sz="2400" dirty="0"/>
          </a:p>
          <a:p>
            <a:endParaRPr lang="en-US" dirty="0"/>
          </a:p>
          <a:p>
            <a:r>
              <a:rPr lang="en-US" dirty="0"/>
              <a:t>        0        1        2        3        4        5        6        7        8        9        10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8DD9AD-2698-488C-9FC5-840E5440A235}"/>
              </a:ext>
            </a:extLst>
          </p:cNvPr>
          <p:cNvCxnSpPr>
            <a:cxnSpLocks/>
          </p:cNvCxnSpPr>
          <p:nvPr/>
        </p:nvCxnSpPr>
        <p:spPr>
          <a:xfrm>
            <a:off x="762000" y="4495800"/>
            <a:ext cx="731520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Wave 7">
            <a:extLst>
              <a:ext uri="{FF2B5EF4-FFF2-40B4-BE49-F238E27FC236}">
                <a16:creationId xmlns:a16="http://schemas.microsoft.com/office/drawing/2014/main" id="{E531EB59-2DC8-4B32-9ACC-4A1E5FD0E90A}"/>
              </a:ext>
            </a:extLst>
          </p:cNvPr>
          <p:cNvSpPr/>
          <p:nvPr/>
        </p:nvSpPr>
        <p:spPr>
          <a:xfrm>
            <a:off x="581192" y="2209800"/>
            <a:ext cx="7724608" cy="3962400"/>
          </a:xfrm>
          <a:prstGeom prst="wave">
            <a:avLst>
              <a:gd name="adj1" fmla="val 12500"/>
              <a:gd name="adj2" fmla="val -177"/>
            </a:avLst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99EE0E-AC65-C12F-D4FA-89B59A1A7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" y="2540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pasos para la Libertad </a:t>
            </a:r>
            <a:r>
              <a:rPr lang="en-US" dirty="0" err="1"/>
              <a:t>financiera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500BB-E794-40CB-AEEB-BF9BD4F839FC}"/>
              </a:ext>
            </a:extLst>
          </p:cNvPr>
          <p:cNvSpPr txBox="1"/>
          <p:nvPr/>
        </p:nvSpPr>
        <p:spPr>
          <a:xfrm>
            <a:off x="-76200" y="1905000"/>
            <a:ext cx="427449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eriod"/>
            </a:pPr>
            <a:r>
              <a:rPr lang="en-US" sz="3000" dirty="0"/>
              <a:t>Viva de </a:t>
            </a:r>
            <a:r>
              <a:rPr lang="en-US" sz="3000" dirty="0" err="1"/>
              <a:t>acuerdo</a:t>
            </a:r>
            <a:r>
              <a:rPr lang="en-US" sz="3000" dirty="0"/>
              <a:t> a sus </a:t>
            </a:r>
            <a:r>
              <a:rPr lang="en-US" sz="3000" dirty="0" err="1"/>
              <a:t>posibilidades</a:t>
            </a:r>
            <a:endParaRPr lang="en-US" sz="3000" dirty="0"/>
          </a:p>
          <a:p>
            <a:pPr marL="800100" lvl="1" indent="-342900">
              <a:buAutoNum type="arabicPeriod"/>
            </a:pPr>
            <a:r>
              <a:rPr lang="en-US" sz="3000" dirty="0"/>
              <a:t>Use </a:t>
            </a:r>
            <a:r>
              <a:rPr lang="en-US" sz="3000" dirty="0" err="1"/>
              <a:t>el</a:t>
            </a:r>
            <a:r>
              <a:rPr lang="en-US" sz="3000" dirty="0"/>
              <a:t> </a:t>
            </a:r>
            <a:r>
              <a:rPr lang="en-US" sz="3000" dirty="0" err="1"/>
              <a:t>crédito</a:t>
            </a:r>
            <a:r>
              <a:rPr lang="en-US" sz="3000" dirty="0"/>
              <a:t> </a:t>
            </a:r>
            <a:r>
              <a:rPr lang="en-US" sz="3000" dirty="0" err="1"/>
              <a:t>sabiamente</a:t>
            </a:r>
            <a:endParaRPr lang="en-US" sz="3000" dirty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sz="3000" dirty="0" err="1"/>
              <a:t>Reduzca</a:t>
            </a:r>
            <a:r>
              <a:rPr lang="en-US" sz="3000" dirty="0"/>
              <a:t> la </a:t>
            </a:r>
            <a:r>
              <a:rPr lang="en-US" sz="3000" dirty="0" err="1"/>
              <a:t>deuda</a:t>
            </a:r>
            <a:r>
              <a:rPr lang="en-US" sz="3000" dirty="0"/>
              <a:t> </a:t>
            </a:r>
          </a:p>
          <a:p>
            <a:pPr marL="800100" lvl="1" indent="-342900">
              <a:buAutoNum type="arabicPeriod"/>
            </a:pPr>
            <a:r>
              <a:rPr lang="en-US" sz="3000" dirty="0" err="1"/>
              <a:t>Establezca</a:t>
            </a:r>
            <a:r>
              <a:rPr lang="en-US" sz="3000" dirty="0"/>
              <a:t> </a:t>
            </a:r>
            <a:r>
              <a:rPr lang="en-US" sz="3000" dirty="0" err="1"/>
              <a:t>metas</a:t>
            </a:r>
            <a:r>
              <a:rPr lang="en-US" sz="3000" dirty="0"/>
              <a:t> </a:t>
            </a:r>
            <a:r>
              <a:rPr lang="en-US" sz="3000" dirty="0" err="1"/>
              <a:t>financieras</a:t>
            </a:r>
            <a:endParaRPr lang="en-US" sz="3000" dirty="0"/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en-US" sz="3000" dirty="0" err="1"/>
              <a:t>Monitoree</a:t>
            </a:r>
            <a:r>
              <a:rPr lang="en-US" sz="3000" dirty="0"/>
              <a:t> sus </a:t>
            </a:r>
            <a:r>
              <a:rPr lang="en-US" sz="3000" dirty="0" err="1"/>
              <a:t>gastos</a:t>
            </a:r>
            <a:endParaRPr lang="en-US" sz="3000" dirty="0"/>
          </a:p>
          <a:p>
            <a:pPr marL="342900" indent="-342900">
              <a:buAutoNum type="arabicPeriod"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788E3-6142-4234-8AF3-5DA3A5380C25}"/>
              </a:ext>
            </a:extLst>
          </p:cNvPr>
          <p:cNvSpPr txBox="1"/>
          <p:nvPr/>
        </p:nvSpPr>
        <p:spPr>
          <a:xfrm>
            <a:off x="4031306" y="1828800"/>
            <a:ext cx="5036494" cy="388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ct val="150000"/>
              </a:lnSpc>
              <a:buAutoNum type="arabicPeriod" startAt="6"/>
            </a:pPr>
            <a:r>
              <a:rPr lang="en-US" sz="3000" dirty="0" err="1"/>
              <a:t>Elabore</a:t>
            </a:r>
            <a:r>
              <a:rPr lang="en-US" sz="3000" dirty="0"/>
              <a:t> un plan de </a:t>
            </a:r>
            <a:r>
              <a:rPr lang="en-US" sz="3000" dirty="0" err="1"/>
              <a:t>gastos</a:t>
            </a:r>
            <a:br>
              <a:rPr lang="en-US" sz="3000" dirty="0"/>
            </a:br>
            <a:endParaRPr lang="en-US" sz="800" dirty="0"/>
          </a:p>
          <a:p>
            <a:pPr marL="971550" lvl="1" indent="-514350">
              <a:buAutoNum type="arabicPeriod" startAt="7"/>
            </a:pPr>
            <a:r>
              <a:rPr lang="en-US" sz="3000" dirty="0"/>
              <a:t>Sea </a:t>
            </a:r>
            <a:r>
              <a:rPr lang="en-US" sz="3000" dirty="0" err="1"/>
              <a:t>fiel</a:t>
            </a:r>
            <a:r>
              <a:rPr lang="en-US" sz="3000" dirty="0"/>
              <a:t> al plan para </a:t>
            </a:r>
            <a:r>
              <a:rPr lang="en-US" sz="3000" dirty="0" err="1"/>
              <a:t>el</a:t>
            </a:r>
            <a:br>
              <a:rPr lang="en-US" sz="3000" dirty="0"/>
            </a:br>
            <a:r>
              <a:rPr lang="en-US" sz="3000" dirty="0" err="1"/>
              <a:t>éxito</a:t>
            </a:r>
            <a:r>
              <a:rPr lang="en-US" sz="3000" dirty="0"/>
              <a:t> a largo </a:t>
            </a:r>
            <a:r>
              <a:rPr lang="en-US" sz="3000" dirty="0" err="1"/>
              <a:t>plazo</a:t>
            </a:r>
            <a:endParaRPr lang="en-US" sz="3000" dirty="0"/>
          </a:p>
          <a:p>
            <a:pPr marL="971550" lvl="1" indent="-514350">
              <a:buAutoNum type="arabicPeriod" startAt="8"/>
            </a:pPr>
            <a:r>
              <a:rPr lang="en-US" sz="3000" dirty="0" err="1"/>
              <a:t>Ahoree</a:t>
            </a:r>
            <a:r>
              <a:rPr lang="en-US" sz="3000" dirty="0"/>
              <a:t> para las</a:t>
            </a:r>
            <a:br>
              <a:rPr lang="en-US" sz="3000" dirty="0"/>
            </a:br>
            <a:r>
              <a:rPr lang="en-US" sz="3000" dirty="0" err="1"/>
              <a:t>necesidades</a:t>
            </a:r>
            <a:r>
              <a:rPr lang="en-US" sz="3000" dirty="0"/>
              <a:t> </a:t>
            </a:r>
            <a:r>
              <a:rPr lang="en-US" sz="3000" dirty="0" err="1"/>
              <a:t>futuras</a:t>
            </a:r>
            <a:endParaRPr lang="en-US" sz="3000" dirty="0"/>
          </a:p>
          <a:p>
            <a:pPr marL="971550" lvl="1" indent="-514350">
              <a:buAutoNum type="arabicPeriod" startAt="8"/>
            </a:pPr>
            <a:r>
              <a:rPr lang="en-US" sz="3000" dirty="0" err="1"/>
              <a:t>Invierta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usted</a:t>
            </a:r>
            <a:r>
              <a:rPr lang="en-US" sz="3000" dirty="0"/>
              <a:t> </a:t>
            </a:r>
            <a:r>
              <a:rPr lang="en-US" sz="3000" dirty="0" err="1"/>
              <a:t>mismo</a:t>
            </a:r>
            <a:endParaRPr lang="en-US" sz="3000" dirty="0"/>
          </a:p>
          <a:p>
            <a:pPr marL="800100" lvl="1" indent="-342900">
              <a:lnSpc>
                <a:spcPct val="150000"/>
              </a:lnSpc>
              <a:buAutoNum type="arabicPeriod" startAt="8"/>
            </a:pPr>
            <a:r>
              <a:rPr lang="en-US" sz="3000" dirty="0"/>
              <a:t> </a:t>
            </a:r>
            <a:r>
              <a:rPr lang="en-US" sz="3000" dirty="0" err="1"/>
              <a:t>Bendiga</a:t>
            </a:r>
            <a:r>
              <a:rPr lang="en-US" sz="3000" dirty="0"/>
              <a:t> a </a:t>
            </a:r>
            <a:r>
              <a:rPr lang="en-US" sz="3000" dirty="0" err="1"/>
              <a:t>otros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3386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1B1686-4A0D-C90A-CD29-1A06A07E5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913924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A4EA8-CF99-4FC8-A7C4-4FEAC0B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700" dirty="0"/>
              <a:t>Paso #1: Viva de acuerdo a sus posibilidades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AD3E96-2671-4941-9FCD-6709F79B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500BB-E794-40CB-AEEB-BF9BD4F839FC}"/>
              </a:ext>
            </a:extLst>
          </p:cNvPr>
          <p:cNvSpPr txBox="1"/>
          <p:nvPr/>
        </p:nvSpPr>
        <p:spPr>
          <a:xfrm>
            <a:off x="457200" y="2438400"/>
            <a:ext cx="81137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Esta es la base para todos los otros pasos:</a:t>
            </a:r>
          </a:p>
          <a:p>
            <a:endParaRPr lang="es-ES_tradnl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3600" dirty="0"/>
              <a:t>	Siéntase satisfecho en su situación</a:t>
            </a:r>
            <a:br>
              <a:rPr lang="es-ES_tradnl" sz="3600" dirty="0"/>
            </a:br>
            <a:r>
              <a:rPr lang="es-ES_tradnl" sz="3600" dirty="0"/>
              <a:t>   actual.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3600" dirty="0"/>
              <a:t>	Sea moderado en lo que gasta.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3600" dirty="0"/>
              <a:t>	Sea generoso en sus donaciones. </a:t>
            </a:r>
          </a:p>
          <a:p>
            <a:endParaRPr lang="es-ES_tradnl" sz="2000" i="1" dirty="0"/>
          </a:p>
        </p:txBody>
      </p:sp>
    </p:spTree>
    <p:extLst>
      <p:ext uri="{BB962C8B-B14F-4D97-AF65-F5344CB8AC3E}">
        <p14:creationId xmlns:p14="http://schemas.microsoft.com/office/powerpoint/2010/main" val="1210762992"/>
      </p:ext>
    </p:extLst>
  </p:cSld>
  <p:clrMapOvr>
    <a:masterClrMapping/>
  </p:clrMapOvr>
</p:sld>
</file>

<file path=ppt/theme/theme1.xml><?xml version="1.0" encoding="utf-8"?>
<a:theme xmlns:a="http://schemas.openxmlformats.org/drawingml/2006/main" name="Sample presentation slides(2)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050595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4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5-00332 CSO Summit 2008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ECDFA7"/>
      </a:accent1>
      <a:accent2>
        <a:srgbClr val="4F6E9B"/>
      </a:accent2>
      <a:accent3>
        <a:srgbClr val="936553"/>
      </a:accent3>
      <a:accent4>
        <a:srgbClr val="88A17B"/>
      </a:accent4>
      <a:accent5>
        <a:srgbClr val="B8977E"/>
      </a:accent5>
      <a:accent6>
        <a:srgbClr val="99B5D3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Dividend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3807</Words>
  <Application>Microsoft Macintosh PowerPoint</Application>
  <PresentationFormat>On-screen Show (4:3)</PresentationFormat>
  <Paragraphs>677</Paragraphs>
  <Slides>52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Abadi</vt:lpstr>
      <vt:lpstr>Arial</vt:lpstr>
      <vt:lpstr>Calibri</vt:lpstr>
      <vt:lpstr>Courier New</vt:lpstr>
      <vt:lpstr>Gill Sans MT</vt:lpstr>
      <vt:lpstr>Open Sans</vt:lpstr>
      <vt:lpstr>Symbol</vt:lpstr>
      <vt:lpstr>Times New Roman</vt:lpstr>
      <vt:lpstr>Wingdings</vt:lpstr>
      <vt:lpstr>Wingdings 2</vt:lpstr>
      <vt:lpstr>Sample presentation slides(2)</vt:lpstr>
      <vt:lpstr>White with Courier font for code slides</vt:lpstr>
      <vt:lpstr>Dividend</vt:lpstr>
      <vt:lpstr>PowerPoint Presentation</vt:lpstr>
      <vt:lpstr>PowerPoint Presentation</vt:lpstr>
      <vt:lpstr>EstAdÍsticas recientes</vt:lpstr>
      <vt:lpstr>EstAdÍsticas recientes</vt:lpstr>
      <vt:lpstr>Estadísticas recientes</vt:lpstr>
      <vt:lpstr>Síntomas de la esclavitud financiera</vt:lpstr>
      <vt:lpstr>Contentamiento financiero</vt:lpstr>
      <vt:lpstr>10 pasos para la Libertad financiera</vt:lpstr>
      <vt:lpstr>Paso #1: Viva de acuerdo a sus posibilidades</vt:lpstr>
      <vt:lpstr>Siéntase satisfecho en su situación actual</vt:lpstr>
      <vt:lpstr>Sea moderado en lo que gasta</vt:lpstr>
      <vt:lpstr>Sea generoso en sus donaciones</vt:lpstr>
      <vt:lpstr>Paso #2: Use el crédito sabiamente</vt:lpstr>
      <vt:lpstr>Paso #2: Use el crédito sabiamente</vt:lpstr>
      <vt:lpstr>El ciclo de la deuda de la  tarjeta de crédito6 </vt:lpstr>
      <vt:lpstr>Signos reveladores</vt:lpstr>
      <vt:lpstr>Consejos para el éxito con tarjetas de crédito </vt:lpstr>
      <vt:lpstr>Consejos para el éxito con tarjetas de crédito </vt:lpstr>
      <vt:lpstr>Estadísticas recientes</vt:lpstr>
      <vt:lpstr>Paso #3: Reduzca la deuda </vt:lpstr>
      <vt:lpstr>Paso #3: Reduzca la deuda</vt:lpstr>
      <vt:lpstr>Método de la Bola de nieve para pagar la deuda</vt:lpstr>
      <vt:lpstr>Método de la Bola de nieve para pagar la deuda</vt:lpstr>
      <vt:lpstr>Consejos para reducir la deuda con éxito</vt:lpstr>
      <vt:lpstr>Paso #4: Establezca metas financieras</vt:lpstr>
      <vt:lpstr>Paso #4: Establezca metas financieras</vt:lpstr>
      <vt:lpstr>Paso #4: Establezca metas financieras</vt:lpstr>
      <vt:lpstr>Paso #5: Monitoree sus gastos </vt:lpstr>
      <vt:lpstr>Paso #5: Monitoree sus gastos </vt:lpstr>
      <vt:lpstr>Paso #6: Elabore un plan de gastos</vt:lpstr>
      <vt:lpstr>Paso #6: Elabore un plan de gastos</vt:lpstr>
      <vt:lpstr>Evalúe su plan de gastos</vt:lpstr>
      <vt:lpstr>Paso #7: sea fiel al plan para el éxito a largo plazo</vt:lpstr>
      <vt:lpstr>Paso #8: Ahorre para las necesidades futuras</vt:lpstr>
      <vt:lpstr>Paso #8:  Ahorre para las necesidades futuras</vt:lpstr>
      <vt:lpstr>Paso #8:  Ahorre para las necesidades futuras</vt:lpstr>
      <vt:lpstr>Paso #9: Invierta en usted mismo</vt:lpstr>
      <vt:lpstr>Factores que afectan las decisiones de jubilación</vt:lpstr>
      <vt:lpstr>Tipos de fondos de jubilación</vt:lpstr>
      <vt:lpstr>¿Cuánto necesito?</vt:lpstr>
      <vt:lpstr>¿Cuánto necesito?</vt:lpstr>
      <vt:lpstr>Some Ideas</vt:lpstr>
      <vt:lpstr>El poder del interés compuesto</vt:lpstr>
      <vt:lpstr>El poder del interés compuesto</vt:lpstr>
      <vt:lpstr>¿Cuánto necesito?</vt:lpstr>
      <vt:lpstr>¿Cuánto necesito?</vt:lpstr>
      <vt:lpstr>Paso #10: Bendiga a otros</vt:lpstr>
      <vt:lpstr>Dios honra la generosidad</vt:lpstr>
      <vt:lpstr>Paso #10: Bendiga a otros</vt:lpstr>
      <vt:lpstr>Comentarios finales</vt:lpstr>
      <vt:lpstr>notas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Breaking Free: 10 Steps For Financial Freedom</dc:title>
  <dc:creator>Dimos, Roland</dc:creator>
  <cp:lastModifiedBy>Clute, Rebekah</cp:lastModifiedBy>
  <cp:revision>110</cp:revision>
  <cp:lastPrinted>2022-08-29T13:09:25Z</cp:lastPrinted>
  <dcterms:created xsi:type="dcterms:W3CDTF">2018-10-02T21:13:43Z</dcterms:created>
  <dcterms:modified xsi:type="dcterms:W3CDTF">2022-08-29T16:14:24Z</dcterms:modified>
</cp:coreProperties>
</file>